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3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E2E"/>
    <a:srgbClr val="E5611F"/>
    <a:srgbClr val="4C4C4C"/>
    <a:srgbClr val="ED9B1F"/>
    <a:srgbClr val="F8485E"/>
    <a:srgbClr val="B8DE78"/>
    <a:srgbClr val="549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90"/>
    <p:restoredTop sz="94718"/>
  </p:normalViewPr>
  <p:slideViewPr>
    <p:cSldViewPr snapToGrid="0">
      <p:cViewPr varScale="1">
        <p:scale>
          <a:sx n="117" d="100"/>
          <a:sy n="117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2E9E2-A416-5B43-B963-25ADD4E0D0D1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984B6-E95E-204A-9BE5-471FB857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984B6-E95E-204A-9BE5-471FB857D4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7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0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6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7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0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0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2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5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3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5742-7E10-F040-B9A7-5E27F8FD730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644E89-DAD8-9F2B-C9CC-328364C8FDD7}"/>
              </a:ext>
            </a:extLst>
          </p:cNvPr>
          <p:cNvSpPr/>
          <p:nvPr/>
        </p:nvSpPr>
        <p:spPr>
          <a:xfrm>
            <a:off x="249621" y="303349"/>
            <a:ext cx="9406758" cy="6358758"/>
          </a:xfrm>
          <a:prstGeom prst="rect">
            <a:avLst/>
          </a:prstGeom>
          <a:ln w="57150">
            <a:solidFill>
              <a:srgbClr val="E561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27ECC424-793A-D6E6-0AD4-30A56B55640F}"/>
              </a:ext>
            </a:extLst>
          </p:cNvPr>
          <p:cNvSpPr/>
          <p:nvPr/>
        </p:nvSpPr>
        <p:spPr>
          <a:xfrm>
            <a:off x="249621" y="285652"/>
            <a:ext cx="4931977" cy="562504"/>
          </a:xfrm>
          <a:custGeom>
            <a:avLst/>
            <a:gdLst>
              <a:gd name="connsiteX0" fmla="*/ 0 w 3460531"/>
              <a:gd name="connsiteY0" fmla="*/ 0 h 623045"/>
              <a:gd name="connsiteX1" fmla="*/ 3460531 w 3460531"/>
              <a:gd name="connsiteY1" fmla="*/ 0 h 623045"/>
              <a:gd name="connsiteX2" fmla="*/ 3460531 w 3460531"/>
              <a:gd name="connsiteY2" fmla="*/ 623045 h 623045"/>
              <a:gd name="connsiteX3" fmla="*/ 0 w 3460531"/>
              <a:gd name="connsiteY3" fmla="*/ 623045 h 623045"/>
              <a:gd name="connsiteX4" fmla="*/ 0 w 3460531"/>
              <a:gd name="connsiteY4" fmla="*/ 0 h 623045"/>
              <a:gd name="connsiteX0" fmla="*/ 0 w 3460531"/>
              <a:gd name="connsiteY0" fmla="*/ 0 h 623045"/>
              <a:gd name="connsiteX1" fmla="*/ 2546131 w 3460531"/>
              <a:gd name="connsiteY1" fmla="*/ 10510 h 623045"/>
              <a:gd name="connsiteX2" fmla="*/ 3460531 w 3460531"/>
              <a:gd name="connsiteY2" fmla="*/ 623045 h 623045"/>
              <a:gd name="connsiteX3" fmla="*/ 0 w 3460531"/>
              <a:gd name="connsiteY3" fmla="*/ 623045 h 623045"/>
              <a:gd name="connsiteX4" fmla="*/ 0 w 3460531"/>
              <a:gd name="connsiteY4" fmla="*/ 0 h 623045"/>
              <a:gd name="connsiteX0" fmla="*/ 0 w 3460531"/>
              <a:gd name="connsiteY0" fmla="*/ 10511 h 612535"/>
              <a:gd name="connsiteX1" fmla="*/ 2546131 w 3460531"/>
              <a:gd name="connsiteY1" fmla="*/ 0 h 612535"/>
              <a:gd name="connsiteX2" fmla="*/ 3460531 w 3460531"/>
              <a:gd name="connsiteY2" fmla="*/ 612535 h 612535"/>
              <a:gd name="connsiteX3" fmla="*/ 0 w 3460531"/>
              <a:gd name="connsiteY3" fmla="*/ 612535 h 612535"/>
              <a:gd name="connsiteX4" fmla="*/ 0 w 3460531"/>
              <a:gd name="connsiteY4" fmla="*/ 10511 h 612535"/>
              <a:gd name="connsiteX0" fmla="*/ 0 w 3460531"/>
              <a:gd name="connsiteY0" fmla="*/ 0 h 602024"/>
              <a:gd name="connsiteX1" fmla="*/ 2609193 w 3460531"/>
              <a:gd name="connsiteY1" fmla="*/ 10510 h 602024"/>
              <a:gd name="connsiteX2" fmla="*/ 3460531 w 3460531"/>
              <a:gd name="connsiteY2" fmla="*/ 602024 h 602024"/>
              <a:gd name="connsiteX3" fmla="*/ 0 w 3460531"/>
              <a:gd name="connsiteY3" fmla="*/ 602024 h 602024"/>
              <a:gd name="connsiteX4" fmla="*/ 0 w 3460531"/>
              <a:gd name="connsiteY4" fmla="*/ 0 h 602024"/>
              <a:gd name="connsiteX0" fmla="*/ 0 w 3460531"/>
              <a:gd name="connsiteY0" fmla="*/ 0 h 602024"/>
              <a:gd name="connsiteX1" fmla="*/ 2935014 w 3460531"/>
              <a:gd name="connsiteY1" fmla="*/ 10510 h 602024"/>
              <a:gd name="connsiteX2" fmla="*/ 3460531 w 3460531"/>
              <a:gd name="connsiteY2" fmla="*/ 602024 h 602024"/>
              <a:gd name="connsiteX3" fmla="*/ 0 w 3460531"/>
              <a:gd name="connsiteY3" fmla="*/ 602024 h 602024"/>
              <a:gd name="connsiteX4" fmla="*/ 0 w 3460531"/>
              <a:gd name="connsiteY4" fmla="*/ 0 h 602024"/>
              <a:gd name="connsiteX0" fmla="*/ 0 w 3460531"/>
              <a:gd name="connsiteY0" fmla="*/ 10511 h 612535"/>
              <a:gd name="connsiteX1" fmla="*/ 2956035 w 3460531"/>
              <a:gd name="connsiteY1" fmla="*/ 0 h 612535"/>
              <a:gd name="connsiteX2" fmla="*/ 3460531 w 3460531"/>
              <a:gd name="connsiteY2" fmla="*/ 612535 h 612535"/>
              <a:gd name="connsiteX3" fmla="*/ 0 w 3460531"/>
              <a:gd name="connsiteY3" fmla="*/ 612535 h 612535"/>
              <a:gd name="connsiteX4" fmla="*/ 0 w 3460531"/>
              <a:gd name="connsiteY4" fmla="*/ 10511 h 612535"/>
              <a:gd name="connsiteX0" fmla="*/ 0 w 3460531"/>
              <a:gd name="connsiteY0" fmla="*/ 1 h 602025"/>
              <a:gd name="connsiteX1" fmla="*/ 2966545 w 3460531"/>
              <a:gd name="connsiteY1" fmla="*/ 0 h 602025"/>
              <a:gd name="connsiteX2" fmla="*/ 3460531 w 3460531"/>
              <a:gd name="connsiteY2" fmla="*/ 602025 h 602025"/>
              <a:gd name="connsiteX3" fmla="*/ 0 w 3460531"/>
              <a:gd name="connsiteY3" fmla="*/ 602025 h 602025"/>
              <a:gd name="connsiteX4" fmla="*/ 0 w 3460531"/>
              <a:gd name="connsiteY4" fmla="*/ 1 h 602025"/>
              <a:gd name="connsiteX0" fmla="*/ 0 w 3354512"/>
              <a:gd name="connsiteY0" fmla="*/ 1 h 602025"/>
              <a:gd name="connsiteX1" fmla="*/ 2966545 w 3354512"/>
              <a:gd name="connsiteY1" fmla="*/ 0 h 602025"/>
              <a:gd name="connsiteX2" fmla="*/ 3354512 w 3354512"/>
              <a:gd name="connsiteY2" fmla="*/ 602025 h 602025"/>
              <a:gd name="connsiteX3" fmla="*/ 0 w 3354512"/>
              <a:gd name="connsiteY3" fmla="*/ 602025 h 602025"/>
              <a:gd name="connsiteX4" fmla="*/ 0 w 3354512"/>
              <a:gd name="connsiteY4" fmla="*/ 1 h 602025"/>
              <a:gd name="connsiteX0" fmla="*/ 0 w 3354512"/>
              <a:gd name="connsiteY0" fmla="*/ 0 h 602024"/>
              <a:gd name="connsiteX1" fmla="*/ 3185210 w 3354512"/>
              <a:gd name="connsiteY1" fmla="*/ 21019 h 602024"/>
              <a:gd name="connsiteX2" fmla="*/ 3354512 w 3354512"/>
              <a:gd name="connsiteY2" fmla="*/ 602024 h 602024"/>
              <a:gd name="connsiteX3" fmla="*/ 0 w 3354512"/>
              <a:gd name="connsiteY3" fmla="*/ 602024 h 602024"/>
              <a:gd name="connsiteX4" fmla="*/ 0 w 3354512"/>
              <a:gd name="connsiteY4" fmla="*/ 0 h 602024"/>
              <a:gd name="connsiteX0" fmla="*/ 0 w 3354512"/>
              <a:gd name="connsiteY0" fmla="*/ 10512 h 612536"/>
              <a:gd name="connsiteX1" fmla="*/ 3205089 w 3354512"/>
              <a:gd name="connsiteY1" fmla="*/ 0 h 612536"/>
              <a:gd name="connsiteX2" fmla="*/ 3354512 w 3354512"/>
              <a:gd name="connsiteY2" fmla="*/ 612536 h 612536"/>
              <a:gd name="connsiteX3" fmla="*/ 0 w 3354512"/>
              <a:gd name="connsiteY3" fmla="*/ 612536 h 612536"/>
              <a:gd name="connsiteX4" fmla="*/ 0 w 3354512"/>
              <a:gd name="connsiteY4" fmla="*/ 10512 h 612536"/>
              <a:gd name="connsiteX0" fmla="*/ 0 w 3354512"/>
              <a:gd name="connsiteY0" fmla="*/ 0 h 602024"/>
              <a:gd name="connsiteX1" fmla="*/ 3211715 w 3354512"/>
              <a:gd name="connsiteY1" fmla="*/ 31530 h 602024"/>
              <a:gd name="connsiteX2" fmla="*/ 3354512 w 3354512"/>
              <a:gd name="connsiteY2" fmla="*/ 602024 h 602024"/>
              <a:gd name="connsiteX3" fmla="*/ 0 w 3354512"/>
              <a:gd name="connsiteY3" fmla="*/ 602024 h 602024"/>
              <a:gd name="connsiteX4" fmla="*/ 0 w 3354512"/>
              <a:gd name="connsiteY4" fmla="*/ 0 h 602024"/>
              <a:gd name="connsiteX0" fmla="*/ 0 w 3354512"/>
              <a:gd name="connsiteY0" fmla="*/ 10511 h 612535"/>
              <a:gd name="connsiteX1" fmla="*/ 3251472 w 3354512"/>
              <a:gd name="connsiteY1" fmla="*/ 0 h 612535"/>
              <a:gd name="connsiteX2" fmla="*/ 3354512 w 3354512"/>
              <a:gd name="connsiteY2" fmla="*/ 612535 h 612535"/>
              <a:gd name="connsiteX3" fmla="*/ 0 w 3354512"/>
              <a:gd name="connsiteY3" fmla="*/ 612535 h 612535"/>
              <a:gd name="connsiteX4" fmla="*/ 0 w 3354512"/>
              <a:gd name="connsiteY4" fmla="*/ 10511 h 61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512" h="612535">
                <a:moveTo>
                  <a:pt x="0" y="10511"/>
                </a:moveTo>
                <a:lnTo>
                  <a:pt x="3251472" y="0"/>
                </a:lnTo>
                <a:lnTo>
                  <a:pt x="3354512" y="612535"/>
                </a:lnTo>
                <a:lnTo>
                  <a:pt x="0" y="612535"/>
                </a:lnTo>
                <a:lnTo>
                  <a:pt x="0" y="10511"/>
                </a:lnTo>
                <a:close/>
              </a:path>
            </a:pathLst>
          </a:custGeom>
          <a:solidFill>
            <a:srgbClr val="E5611F"/>
          </a:solidFill>
          <a:ln>
            <a:solidFill>
              <a:srgbClr val="E56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AC14A3-30CD-D20C-00B0-EC8F990ED051}"/>
              </a:ext>
            </a:extLst>
          </p:cNvPr>
          <p:cNvSpPr txBox="1"/>
          <p:nvPr/>
        </p:nvSpPr>
        <p:spPr>
          <a:xfrm>
            <a:off x="5240157" y="386491"/>
            <a:ext cx="4290096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4C4C4C"/>
                </a:solidFill>
                <a:latin typeface="Montserrat" panose="02000505000000020004" pitchFamily="2" charset="77"/>
                <a:cs typeface="Sarabun" pitchFamily="2" charset="-34"/>
              </a:rPr>
              <a:t>Why?  </a:t>
            </a:r>
            <a:r>
              <a:rPr lang="en-US" sz="1600" dirty="0">
                <a:solidFill>
                  <a:srgbClr val="4C4C4C"/>
                </a:solidFill>
                <a:latin typeface="Sarabun" pitchFamily="2" charset="-34"/>
                <a:cs typeface="Sarabun" pitchFamily="2" charset="-34"/>
              </a:rPr>
              <a:t>A method of delivering the ball for a batter to hit that is easy to control and accurate.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8E6A30-B344-E4F6-ACC4-B181D88542F0}"/>
              </a:ext>
            </a:extLst>
          </p:cNvPr>
          <p:cNvSpPr txBox="1"/>
          <p:nvPr/>
        </p:nvSpPr>
        <p:spPr>
          <a:xfrm>
            <a:off x="375747" y="263381"/>
            <a:ext cx="493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Underarm Bowling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82AD16-43BC-6EBB-44A5-5D0841EC3733}"/>
              </a:ext>
            </a:extLst>
          </p:cNvPr>
          <p:cNvSpPr txBox="1"/>
          <p:nvPr/>
        </p:nvSpPr>
        <p:spPr>
          <a:xfrm>
            <a:off x="375747" y="1292918"/>
            <a:ext cx="9154507" cy="2693045"/>
          </a:xfrm>
          <a:prstGeom prst="rect">
            <a:avLst/>
          </a:prstGeom>
          <a:ln w="28575">
            <a:solidFill>
              <a:srgbClr val="E561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4C4C4C"/>
                </a:solidFill>
                <a:latin typeface="Montserrat" panose="02000505000000020004" pitchFamily="2" charset="77"/>
                <a:cs typeface="Sarabun" pitchFamily="2" charset="-34"/>
              </a:rPr>
              <a:t>Teaching points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rgbClr val="4C4C4C"/>
                </a:solidFill>
                <a:effectLst/>
                <a:latin typeface="Sarabun" pitchFamily="2" charset="-34"/>
                <a:cs typeface="Sarabun" pitchFamily="2" charset="-34"/>
              </a:rPr>
              <a:t>Step in with the opposite foot to the bowling hand.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rgbClr val="4C4C4C"/>
                </a:solidFill>
                <a:effectLst/>
                <a:latin typeface="Sarabun" pitchFamily="2" charset="-34"/>
                <a:cs typeface="Sarabun" pitchFamily="2" charset="-34"/>
              </a:rPr>
              <a:t>The non-bowling hand should be pointing in the direction of where the ball is to be bowled.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rgbClr val="4C4C4C"/>
                </a:solidFill>
                <a:effectLst/>
                <a:latin typeface="Sarabun" pitchFamily="2" charset="-34"/>
                <a:cs typeface="Sarabun" pitchFamily="2" charset="-34"/>
              </a:rPr>
              <a:t>With a backswing, the hand should end up pointing at the target.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rgbClr val="4C4C4C"/>
                </a:solidFill>
                <a:effectLst/>
                <a:latin typeface="Sarabun" pitchFamily="2" charset="-34"/>
                <a:cs typeface="Sarabun" pitchFamily="2" charset="-34"/>
              </a:rPr>
              <a:t>Reinforce to the pupils that the ball will travel in the direction that the arm is pointing.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rgbClr val="4C4C4C"/>
                </a:solidFill>
                <a:effectLst/>
                <a:latin typeface="Sarabun" pitchFamily="2" charset="-34"/>
                <a:cs typeface="Sarabun" pitchFamily="2" charset="-34"/>
              </a:rPr>
              <a:t>To create power, increase backswing and take a bigger step.</a:t>
            </a: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32CAF1F3-B9D0-8E68-5CF4-387DE66902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6668" y="5948022"/>
            <a:ext cx="1103586" cy="714085"/>
          </a:xfrm>
          <a:prstGeom prst="rect">
            <a:avLst/>
          </a:prstGeom>
        </p:spPr>
      </p:pic>
      <p:pic>
        <p:nvPicPr>
          <p:cNvPr id="5" name="Picture 4" descr="A cartoon of a person holding a ball&#10;&#10;Description automatically generated with low confidence">
            <a:extLst>
              <a:ext uri="{FF2B5EF4-FFF2-40B4-BE49-F238E27FC236}">
                <a16:creationId xmlns:a16="http://schemas.microsoft.com/office/drawing/2014/main" id="{4D06B3BC-51B3-3E32-F79A-C1C986A2A4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4" t="2283" r="4414" b="2427"/>
          <a:stretch/>
        </p:blipFill>
        <p:spPr>
          <a:xfrm>
            <a:off x="995012" y="4100222"/>
            <a:ext cx="1818478" cy="2399829"/>
          </a:xfrm>
          <a:prstGeom prst="rect">
            <a:avLst/>
          </a:prstGeom>
        </p:spPr>
      </p:pic>
      <p:pic>
        <p:nvPicPr>
          <p:cNvPr id="7" name="Picture 6" descr="A cartoon of a child throwing a ball&#10;&#10;Description automatically generated with medium confidence">
            <a:extLst>
              <a:ext uri="{FF2B5EF4-FFF2-40B4-BE49-F238E27FC236}">
                <a16:creationId xmlns:a16="http://schemas.microsoft.com/office/drawing/2014/main" id="{C0FAC57A-1E9D-C3D9-48EF-4A81A44C86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16" t="7120" r="2915" b="7351"/>
          <a:stretch/>
        </p:blipFill>
        <p:spPr>
          <a:xfrm>
            <a:off x="3558881" y="4167957"/>
            <a:ext cx="1959613" cy="2287977"/>
          </a:xfrm>
          <a:prstGeom prst="rect">
            <a:avLst/>
          </a:prstGeom>
        </p:spPr>
      </p:pic>
      <p:pic>
        <p:nvPicPr>
          <p:cNvPr id="10" name="Picture 9" descr="A picture containing footwear, physical fitness, joint, shorts&#10;&#10;Description automatically generated">
            <a:extLst>
              <a:ext uri="{FF2B5EF4-FFF2-40B4-BE49-F238E27FC236}">
                <a16:creationId xmlns:a16="http://schemas.microsoft.com/office/drawing/2014/main" id="{D8C25464-9833-FF55-7CFF-2F585C3C5F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7" t="5091" r="4515" b="5159"/>
          <a:stretch/>
        </p:blipFill>
        <p:spPr>
          <a:xfrm>
            <a:off x="6340930" y="4100222"/>
            <a:ext cx="1959613" cy="24234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380FC1A-0F86-0573-61FB-627622B1D619}"/>
              </a:ext>
            </a:extLst>
          </p:cNvPr>
          <p:cNvSpPr/>
          <p:nvPr/>
        </p:nvSpPr>
        <p:spPr>
          <a:xfrm>
            <a:off x="8978461" y="4365269"/>
            <a:ext cx="129600" cy="130912"/>
          </a:xfrm>
          <a:prstGeom prst="ellipse">
            <a:avLst/>
          </a:prstGeom>
          <a:solidFill>
            <a:srgbClr val="ED2E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C42612-1363-ADA3-EC4A-21F801882866}"/>
              </a:ext>
            </a:extLst>
          </p:cNvPr>
          <p:cNvSpPr txBox="1"/>
          <p:nvPr/>
        </p:nvSpPr>
        <p:spPr>
          <a:xfrm>
            <a:off x="1071866" y="6105009"/>
            <a:ext cx="36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ontserrat" panose="02000505000000020004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61866D-17BB-C0F3-6952-B78BA6CCFE22}"/>
              </a:ext>
            </a:extLst>
          </p:cNvPr>
          <p:cNvSpPr txBox="1"/>
          <p:nvPr/>
        </p:nvSpPr>
        <p:spPr>
          <a:xfrm>
            <a:off x="3221306" y="6105009"/>
            <a:ext cx="36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ontserrat" panose="02000505000000020004" pitchFamily="2" charset="77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547F40-D626-A061-4F60-58CCC45C846D}"/>
              </a:ext>
            </a:extLst>
          </p:cNvPr>
          <p:cNvSpPr txBox="1"/>
          <p:nvPr/>
        </p:nvSpPr>
        <p:spPr>
          <a:xfrm>
            <a:off x="5828596" y="6080924"/>
            <a:ext cx="36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ontserrat" panose="02000505000000020004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741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910</TotalTime>
  <Words>102</Words>
  <Application>Microsoft Macintosh PowerPoint</Application>
  <PresentationFormat>A4 Paper (210x297 mm)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Sarabun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Telfer</dc:creator>
  <cp:lastModifiedBy>Miriam Telfer</cp:lastModifiedBy>
  <cp:revision>28</cp:revision>
  <dcterms:created xsi:type="dcterms:W3CDTF">2023-02-08T09:03:06Z</dcterms:created>
  <dcterms:modified xsi:type="dcterms:W3CDTF">2023-05-16T08:13:28Z</dcterms:modified>
</cp:coreProperties>
</file>