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3"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4C4C"/>
    <a:srgbClr val="1C4580"/>
    <a:srgbClr val="ED9B1F"/>
    <a:srgbClr val="F8485E"/>
    <a:srgbClr val="B8DE78"/>
    <a:srgbClr val="5499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90"/>
    <p:restoredTop sz="94694"/>
  </p:normalViewPr>
  <p:slideViewPr>
    <p:cSldViewPr snapToGrid="0">
      <p:cViewPr varScale="1">
        <p:scale>
          <a:sx n="121" d="100"/>
          <a:sy n="121" d="100"/>
        </p:scale>
        <p:origin x="10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2E9E2-A416-5B43-B963-25ADD4E0D0D1}" type="datetimeFigureOut">
              <a:rPr lang="en-US" smtClean="0"/>
              <a:t>5/9/23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984B6-E95E-204A-9BE5-471FB857D42F}" type="slidenum">
              <a:rPr lang="en-US" smtClean="0"/>
              <a:t>‹#›</a:t>
            </a:fld>
            <a:endParaRPr lang="en-US"/>
          </a:p>
        </p:txBody>
      </p:sp>
    </p:spTree>
    <p:extLst>
      <p:ext uri="{BB962C8B-B14F-4D97-AF65-F5344CB8AC3E}">
        <p14:creationId xmlns:p14="http://schemas.microsoft.com/office/powerpoint/2010/main" val="210706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984B6-E95E-204A-9BE5-471FB857D42F}" type="slidenum">
              <a:rPr lang="en-US" smtClean="0"/>
              <a:t>1</a:t>
            </a:fld>
            <a:endParaRPr lang="en-US"/>
          </a:p>
        </p:txBody>
      </p:sp>
    </p:spTree>
    <p:extLst>
      <p:ext uri="{BB962C8B-B14F-4D97-AF65-F5344CB8AC3E}">
        <p14:creationId xmlns:p14="http://schemas.microsoft.com/office/powerpoint/2010/main" val="99687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00C5742-7E10-F040-B9A7-5E27F8FD730A}" type="datetimeFigureOut">
              <a:rPr lang="en-US" smtClean="0"/>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69898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00C5742-7E10-F040-B9A7-5E27F8FD730A}" type="datetimeFigureOut">
              <a:rPr lang="en-US" smtClean="0"/>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239300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00C5742-7E10-F040-B9A7-5E27F8FD730A}" type="datetimeFigureOut">
              <a:rPr lang="en-US" smtClean="0"/>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152606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00C5742-7E10-F040-B9A7-5E27F8FD730A}" type="datetimeFigureOut">
              <a:rPr lang="en-US" smtClean="0"/>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199887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00C5742-7E10-F040-B9A7-5E27F8FD730A}" type="datetimeFigureOut">
              <a:rPr lang="en-US" smtClean="0"/>
              <a:t>5/9/23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349290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00C5742-7E10-F040-B9A7-5E27F8FD730A}" type="datetimeFigureOut">
              <a:rPr lang="en-US" smtClean="0"/>
              <a:t>5/9/23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31912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00C5742-7E10-F040-B9A7-5E27F8FD730A}" type="datetimeFigureOut">
              <a:rPr lang="en-US" smtClean="0"/>
              <a:t>5/9/23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52990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00C5742-7E10-F040-B9A7-5E27F8FD730A}" type="datetimeFigureOut">
              <a:rPr lang="en-US" smtClean="0"/>
              <a:t>5/9/23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424376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C5742-7E10-F040-B9A7-5E27F8FD730A}" type="datetimeFigureOut">
              <a:rPr lang="en-US" smtClean="0"/>
              <a:t>5/9/23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291992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00C5742-7E10-F040-B9A7-5E27F8FD730A}" type="datetimeFigureOut">
              <a:rPr lang="en-US" smtClean="0"/>
              <a:t>5/9/23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286135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00C5742-7E10-F040-B9A7-5E27F8FD730A}" type="datetimeFigureOut">
              <a:rPr lang="en-US" smtClean="0"/>
              <a:t>5/9/23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3449A9-F069-904E-9F9F-18D37AC9B474}" type="slidenum">
              <a:rPr lang="en-US" smtClean="0"/>
              <a:t>‹#›</a:t>
            </a:fld>
            <a:endParaRPr lang="en-US"/>
          </a:p>
        </p:txBody>
      </p:sp>
    </p:spTree>
    <p:extLst>
      <p:ext uri="{BB962C8B-B14F-4D97-AF65-F5344CB8AC3E}">
        <p14:creationId xmlns:p14="http://schemas.microsoft.com/office/powerpoint/2010/main" val="591533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C5742-7E10-F040-B9A7-5E27F8FD730A}" type="datetimeFigureOut">
              <a:rPr lang="en-US" smtClean="0"/>
              <a:t>5/9/23</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449A9-F069-904E-9F9F-18D37AC9B474}" type="slidenum">
              <a:rPr lang="en-US" smtClean="0"/>
              <a:t>‹#›</a:t>
            </a:fld>
            <a:endParaRPr lang="en-US"/>
          </a:p>
        </p:txBody>
      </p:sp>
    </p:spTree>
    <p:extLst>
      <p:ext uri="{BB962C8B-B14F-4D97-AF65-F5344CB8AC3E}">
        <p14:creationId xmlns:p14="http://schemas.microsoft.com/office/powerpoint/2010/main" val="1415075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DF644E89-DAD8-9F2B-C9CC-328364C8FDD7}"/>
              </a:ext>
            </a:extLst>
          </p:cNvPr>
          <p:cNvSpPr/>
          <p:nvPr/>
        </p:nvSpPr>
        <p:spPr>
          <a:xfrm>
            <a:off x="249621" y="282482"/>
            <a:ext cx="9406758" cy="6358758"/>
          </a:xfrm>
          <a:prstGeom prst="rect">
            <a:avLst/>
          </a:prstGeom>
          <a:ln w="57150">
            <a:solidFill>
              <a:srgbClr val="1C458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Rectangle 14">
            <a:extLst>
              <a:ext uri="{FF2B5EF4-FFF2-40B4-BE49-F238E27FC236}">
                <a16:creationId xmlns:a16="http://schemas.microsoft.com/office/drawing/2014/main" id="{27ECC424-793A-D6E6-0AD4-30A56B55640F}"/>
              </a:ext>
            </a:extLst>
          </p:cNvPr>
          <p:cNvSpPr/>
          <p:nvPr/>
        </p:nvSpPr>
        <p:spPr>
          <a:xfrm>
            <a:off x="249621" y="285652"/>
            <a:ext cx="5783316" cy="562504"/>
          </a:xfrm>
          <a:custGeom>
            <a:avLst/>
            <a:gdLst>
              <a:gd name="connsiteX0" fmla="*/ 0 w 3460531"/>
              <a:gd name="connsiteY0" fmla="*/ 0 h 623045"/>
              <a:gd name="connsiteX1" fmla="*/ 3460531 w 3460531"/>
              <a:gd name="connsiteY1" fmla="*/ 0 h 623045"/>
              <a:gd name="connsiteX2" fmla="*/ 3460531 w 3460531"/>
              <a:gd name="connsiteY2" fmla="*/ 623045 h 623045"/>
              <a:gd name="connsiteX3" fmla="*/ 0 w 3460531"/>
              <a:gd name="connsiteY3" fmla="*/ 623045 h 623045"/>
              <a:gd name="connsiteX4" fmla="*/ 0 w 3460531"/>
              <a:gd name="connsiteY4" fmla="*/ 0 h 623045"/>
              <a:gd name="connsiteX0" fmla="*/ 0 w 3460531"/>
              <a:gd name="connsiteY0" fmla="*/ 0 h 623045"/>
              <a:gd name="connsiteX1" fmla="*/ 2546131 w 3460531"/>
              <a:gd name="connsiteY1" fmla="*/ 10510 h 623045"/>
              <a:gd name="connsiteX2" fmla="*/ 3460531 w 3460531"/>
              <a:gd name="connsiteY2" fmla="*/ 623045 h 623045"/>
              <a:gd name="connsiteX3" fmla="*/ 0 w 3460531"/>
              <a:gd name="connsiteY3" fmla="*/ 623045 h 623045"/>
              <a:gd name="connsiteX4" fmla="*/ 0 w 3460531"/>
              <a:gd name="connsiteY4" fmla="*/ 0 h 623045"/>
              <a:gd name="connsiteX0" fmla="*/ 0 w 3460531"/>
              <a:gd name="connsiteY0" fmla="*/ 10511 h 612535"/>
              <a:gd name="connsiteX1" fmla="*/ 2546131 w 3460531"/>
              <a:gd name="connsiteY1" fmla="*/ 0 h 612535"/>
              <a:gd name="connsiteX2" fmla="*/ 3460531 w 3460531"/>
              <a:gd name="connsiteY2" fmla="*/ 612535 h 612535"/>
              <a:gd name="connsiteX3" fmla="*/ 0 w 3460531"/>
              <a:gd name="connsiteY3" fmla="*/ 612535 h 612535"/>
              <a:gd name="connsiteX4" fmla="*/ 0 w 3460531"/>
              <a:gd name="connsiteY4" fmla="*/ 10511 h 612535"/>
              <a:gd name="connsiteX0" fmla="*/ 0 w 3460531"/>
              <a:gd name="connsiteY0" fmla="*/ 0 h 602024"/>
              <a:gd name="connsiteX1" fmla="*/ 2609193 w 3460531"/>
              <a:gd name="connsiteY1" fmla="*/ 10510 h 602024"/>
              <a:gd name="connsiteX2" fmla="*/ 3460531 w 3460531"/>
              <a:gd name="connsiteY2" fmla="*/ 602024 h 602024"/>
              <a:gd name="connsiteX3" fmla="*/ 0 w 3460531"/>
              <a:gd name="connsiteY3" fmla="*/ 602024 h 602024"/>
              <a:gd name="connsiteX4" fmla="*/ 0 w 3460531"/>
              <a:gd name="connsiteY4" fmla="*/ 0 h 602024"/>
              <a:gd name="connsiteX0" fmla="*/ 0 w 3460531"/>
              <a:gd name="connsiteY0" fmla="*/ 0 h 602024"/>
              <a:gd name="connsiteX1" fmla="*/ 2935014 w 3460531"/>
              <a:gd name="connsiteY1" fmla="*/ 10510 h 602024"/>
              <a:gd name="connsiteX2" fmla="*/ 3460531 w 3460531"/>
              <a:gd name="connsiteY2" fmla="*/ 602024 h 602024"/>
              <a:gd name="connsiteX3" fmla="*/ 0 w 3460531"/>
              <a:gd name="connsiteY3" fmla="*/ 602024 h 602024"/>
              <a:gd name="connsiteX4" fmla="*/ 0 w 3460531"/>
              <a:gd name="connsiteY4" fmla="*/ 0 h 602024"/>
              <a:gd name="connsiteX0" fmla="*/ 0 w 3460531"/>
              <a:gd name="connsiteY0" fmla="*/ 10511 h 612535"/>
              <a:gd name="connsiteX1" fmla="*/ 2956035 w 3460531"/>
              <a:gd name="connsiteY1" fmla="*/ 0 h 612535"/>
              <a:gd name="connsiteX2" fmla="*/ 3460531 w 3460531"/>
              <a:gd name="connsiteY2" fmla="*/ 612535 h 612535"/>
              <a:gd name="connsiteX3" fmla="*/ 0 w 3460531"/>
              <a:gd name="connsiteY3" fmla="*/ 612535 h 612535"/>
              <a:gd name="connsiteX4" fmla="*/ 0 w 3460531"/>
              <a:gd name="connsiteY4" fmla="*/ 10511 h 612535"/>
              <a:gd name="connsiteX0" fmla="*/ 0 w 3460531"/>
              <a:gd name="connsiteY0" fmla="*/ 1 h 602025"/>
              <a:gd name="connsiteX1" fmla="*/ 2966545 w 3460531"/>
              <a:gd name="connsiteY1" fmla="*/ 0 h 602025"/>
              <a:gd name="connsiteX2" fmla="*/ 3460531 w 3460531"/>
              <a:gd name="connsiteY2" fmla="*/ 602025 h 602025"/>
              <a:gd name="connsiteX3" fmla="*/ 0 w 3460531"/>
              <a:gd name="connsiteY3" fmla="*/ 602025 h 602025"/>
              <a:gd name="connsiteX4" fmla="*/ 0 w 3460531"/>
              <a:gd name="connsiteY4" fmla="*/ 1 h 602025"/>
              <a:gd name="connsiteX0" fmla="*/ 0 w 3354512"/>
              <a:gd name="connsiteY0" fmla="*/ 1 h 602025"/>
              <a:gd name="connsiteX1" fmla="*/ 2966545 w 3354512"/>
              <a:gd name="connsiteY1" fmla="*/ 0 h 602025"/>
              <a:gd name="connsiteX2" fmla="*/ 3354512 w 3354512"/>
              <a:gd name="connsiteY2" fmla="*/ 602025 h 602025"/>
              <a:gd name="connsiteX3" fmla="*/ 0 w 3354512"/>
              <a:gd name="connsiteY3" fmla="*/ 602025 h 602025"/>
              <a:gd name="connsiteX4" fmla="*/ 0 w 3354512"/>
              <a:gd name="connsiteY4" fmla="*/ 1 h 602025"/>
              <a:gd name="connsiteX0" fmla="*/ 0 w 3354512"/>
              <a:gd name="connsiteY0" fmla="*/ 0 h 602024"/>
              <a:gd name="connsiteX1" fmla="*/ 3185210 w 3354512"/>
              <a:gd name="connsiteY1" fmla="*/ 21019 h 602024"/>
              <a:gd name="connsiteX2" fmla="*/ 3354512 w 3354512"/>
              <a:gd name="connsiteY2" fmla="*/ 602024 h 602024"/>
              <a:gd name="connsiteX3" fmla="*/ 0 w 3354512"/>
              <a:gd name="connsiteY3" fmla="*/ 602024 h 602024"/>
              <a:gd name="connsiteX4" fmla="*/ 0 w 3354512"/>
              <a:gd name="connsiteY4" fmla="*/ 0 h 602024"/>
              <a:gd name="connsiteX0" fmla="*/ 0 w 3354512"/>
              <a:gd name="connsiteY0" fmla="*/ 10512 h 612536"/>
              <a:gd name="connsiteX1" fmla="*/ 3205089 w 3354512"/>
              <a:gd name="connsiteY1" fmla="*/ 0 h 612536"/>
              <a:gd name="connsiteX2" fmla="*/ 3354512 w 3354512"/>
              <a:gd name="connsiteY2" fmla="*/ 612536 h 612536"/>
              <a:gd name="connsiteX3" fmla="*/ 0 w 3354512"/>
              <a:gd name="connsiteY3" fmla="*/ 612536 h 612536"/>
              <a:gd name="connsiteX4" fmla="*/ 0 w 3354512"/>
              <a:gd name="connsiteY4" fmla="*/ 10512 h 612536"/>
              <a:gd name="connsiteX0" fmla="*/ 0 w 3354512"/>
              <a:gd name="connsiteY0" fmla="*/ 0 h 602024"/>
              <a:gd name="connsiteX1" fmla="*/ 3211715 w 3354512"/>
              <a:gd name="connsiteY1" fmla="*/ 31530 h 602024"/>
              <a:gd name="connsiteX2" fmla="*/ 3354512 w 3354512"/>
              <a:gd name="connsiteY2" fmla="*/ 602024 h 602024"/>
              <a:gd name="connsiteX3" fmla="*/ 0 w 3354512"/>
              <a:gd name="connsiteY3" fmla="*/ 602024 h 602024"/>
              <a:gd name="connsiteX4" fmla="*/ 0 w 3354512"/>
              <a:gd name="connsiteY4" fmla="*/ 0 h 602024"/>
              <a:gd name="connsiteX0" fmla="*/ 0 w 3354512"/>
              <a:gd name="connsiteY0" fmla="*/ 10511 h 612535"/>
              <a:gd name="connsiteX1" fmla="*/ 3251472 w 3354512"/>
              <a:gd name="connsiteY1" fmla="*/ 0 h 612535"/>
              <a:gd name="connsiteX2" fmla="*/ 3354512 w 3354512"/>
              <a:gd name="connsiteY2" fmla="*/ 612535 h 612535"/>
              <a:gd name="connsiteX3" fmla="*/ 0 w 3354512"/>
              <a:gd name="connsiteY3" fmla="*/ 612535 h 612535"/>
              <a:gd name="connsiteX4" fmla="*/ 0 w 3354512"/>
              <a:gd name="connsiteY4" fmla="*/ 10511 h 61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4512" h="612535">
                <a:moveTo>
                  <a:pt x="0" y="10511"/>
                </a:moveTo>
                <a:lnTo>
                  <a:pt x="3251472" y="0"/>
                </a:lnTo>
                <a:lnTo>
                  <a:pt x="3354512" y="612535"/>
                </a:lnTo>
                <a:lnTo>
                  <a:pt x="0" y="612535"/>
                </a:lnTo>
                <a:lnTo>
                  <a:pt x="0" y="10511"/>
                </a:lnTo>
                <a:close/>
              </a:path>
            </a:pathLst>
          </a:custGeom>
          <a:solidFill>
            <a:srgbClr val="1C4580"/>
          </a:solidFill>
          <a:ln>
            <a:solidFill>
              <a:srgbClr val="1C4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4EAC14A3-30CD-D20C-00B0-EC8F990ED051}"/>
              </a:ext>
            </a:extLst>
          </p:cNvPr>
          <p:cNvSpPr txBox="1"/>
          <p:nvPr/>
        </p:nvSpPr>
        <p:spPr>
          <a:xfrm>
            <a:off x="6231319" y="344061"/>
            <a:ext cx="3226677" cy="1477328"/>
          </a:xfrm>
          <a:prstGeom prst="rect">
            <a:avLst/>
          </a:prstGeom>
          <a:ln w="28575">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b="1" dirty="0">
                <a:solidFill>
                  <a:srgbClr val="4C4C4C"/>
                </a:solidFill>
                <a:latin typeface="Montserrat" panose="02000505000000020004" pitchFamily="2" charset="77"/>
                <a:cs typeface="Sarabun" pitchFamily="2" charset="-34"/>
              </a:rPr>
              <a:t>Why? </a:t>
            </a:r>
            <a:r>
              <a:rPr lang="en-US" sz="1800" dirty="0">
                <a:solidFill>
                  <a:srgbClr val="4C4C4C"/>
                </a:solidFill>
                <a:latin typeface="Sarabun" pitchFamily="2" charset="-34"/>
                <a:cs typeface="Sarabun" pitchFamily="2" charset="-34"/>
              </a:rPr>
              <a:t>Stopping a moving ball using a one-handed technique allows a fielder to return the ball quicker than using a long barrier</a:t>
            </a:r>
            <a:r>
              <a:rPr lang="en-US" dirty="0">
                <a:solidFill>
                  <a:srgbClr val="4C4C4C"/>
                </a:solidFill>
                <a:latin typeface="Sarabun" pitchFamily="2" charset="-34"/>
                <a:cs typeface="Sarabun" pitchFamily="2" charset="-34"/>
              </a:rPr>
              <a:t>.</a:t>
            </a:r>
            <a:endParaRPr lang="en-US" sz="1800" dirty="0">
              <a:solidFill>
                <a:srgbClr val="4C4C4C"/>
              </a:solidFill>
              <a:latin typeface="Sarabun" pitchFamily="2" charset="-34"/>
              <a:cs typeface="Sarabun" pitchFamily="2" charset="-34"/>
            </a:endParaRPr>
          </a:p>
        </p:txBody>
      </p:sp>
      <p:sp>
        <p:nvSpPr>
          <p:cNvPr id="12" name="TextBox 11">
            <a:extLst>
              <a:ext uri="{FF2B5EF4-FFF2-40B4-BE49-F238E27FC236}">
                <a16:creationId xmlns:a16="http://schemas.microsoft.com/office/drawing/2014/main" id="{1A8E6A30-B344-E4F6-ACC4-B181D88542F0}"/>
              </a:ext>
            </a:extLst>
          </p:cNvPr>
          <p:cNvSpPr txBox="1"/>
          <p:nvPr/>
        </p:nvSpPr>
        <p:spPr>
          <a:xfrm>
            <a:off x="375747" y="300080"/>
            <a:ext cx="4931977" cy="461665"/>
          </a:xfrm>
          <a:prstGeom prst="rect">
            <a:avLst/>
          </a:prstGeom>
          <a:noFill/>
        </p:spPr>
        <p:txBody>
          <a:bodyPr wrap="square" rtlCol="0">
            <a:spAutoFit/>
          </a:bodyPr>
          <a:lstStyle/>
          <a:p>
            <a:r>
              <a:rPr lang="en-US" sz="2400" dirty="0">
                <a:solidFill>
                  <a:schemeClr val="bg1"/>
                </a:solidFill>
                <a:latin typeface="Montserrat" panose="02000505000000020004" pitchFamily="2" charset="77"/>
              </a:rPr>
              <a:t>Intercepting with one hand</a:t>
            </a:r>
          </a:p>
        </p:txBody>
      </p:sp>
      <p:sp>
        <p:nvSpPr>
          <p:cNvPr id="18" name="TextBox 17">
            <a:extLst>
              <a:ext uri="{FF2B5EF4-FFF2-40B4-BE49-F238E27FC236}">
                <a16:creationId xmlns:a16="http://schemas.microsoft.com/office/drawing/2014/main" id="{9982AD16-43BC-6EBB-44A5-5D0841EC3733}"/>
              </a:ext>
            </a:extLst>
          </p:cNvPr>
          <p:cNvSpPr txBox="1"/>
          <p:nvPr/>
        </p:nvSpPr>
        <p:spPr>
          <a:xfrm>
            <a:off x="388983" y="970815"/>
            <a:ext cx="5643953" cy="5601533"/>
          </a:xfrm>
          <a:prstGeom prst="rect">
            <a:avLst/>
          </a:prstGeom>
          <a:ln w="28575">
            <a:solidFill>
              <a:srgbClr val="1C4580"/>
            </a:solidFill>
          </a:ln>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lang="en-US" b="1" dirty="0">
                <a:solidFill>
                  <a:srgbClr val="4C4C4C"/>
                </a:solidFill>
                <a:latin typeface="Montserrat" panose="02000505000000020004" pitchFamily="2" charset="77"/>
                <a:cs typeface="Sarabun" pitchFamily="2" charset="-34"/>
              </a:rPr>
              <a:t>Teaching points</a:t>
            </a:r>
          </a:p>
          <a:p>
            <a:pPr marL="342900" indent="-342900" algn="l">
              <a:spcBef>
                <a:spcPts val="600"/>
              </a:spcBef>
              <a:buFont typeface="+mj-lt"/>
              <a:buAutoNum type="arabicPeriod"/>
            </a:pPr>
            <a:r>
              <a:rPr lang="en-GB" b="0" i="0" dirty="0">
                <a:solidFill>
                  <a:srgbClr val="4C4C4C"/>
                </a:solidFill>
                <a:effectLst/>
                <a:latin typeface="Sarabun" pitchFamily="2" charset="-34"/>
                <a:cs typeface="Sarabun" pitchFamily="2" charset="-34"/>
              </a:rPr>
              <a:t>Watch the ball closely as it approaches you. Focus on the ball's trajectory and speed.</a:t>
            </a:r>
          </a:p>
          <a:p>
            <a:pPr marL="342900" indent="-342900">
              <a:spcBef>
                <a:spcPts val="600"/>
              </a:spcBef>
              <a:buFont typeface="+mj-lt"/>
              <a:buAutoNum type="arabicPeriod"/>
            </a:pPr>
            <a:r>
              <a:rPr lang="en-GB" dirty="0">
                <a:solidFill>
                  <a:srgbClr val="4C4C4C"/>
                </a:solidFill>
                <a:latin typeface="Sarabun" pitchFamily="2" charset="-34"/>
                <a:cs typeface="Sarabun" pitchFamily="2" charset="-34"/>
              </a:rPr>
              <a:t>The lead foot steps as close to the ball as possible to make collecting the ball easier, e.g. if you are collecting the ball with your right hand the right foot should be placed close to the ball</a:t>
            </a:r>
            <a:endParaRPr lang="en-GB" b="0" i="0" dirty="0">
              <a:solidFill>
                <a:srgbClr val="4C4C4C"/>
              </a:solidFill>
              <a:effectLst/>
              <a:latin typeface="Sarabun" pitchFamily="2" charset="-34"/>
              <a:cs typeface="Sarabun" pitchFamily="2" charset="-34"/>
            </a:endParaRPr>
          </a:p>
          <a:p>
            <a:pPr marL="342900" indent="-342900" algn="l">
              <a:spcBef>
                <a:spcPts val="600"/>
              </a:spcBef>
              <a:buFont typeface="+mj-lt"/>
              <a:buAutoNum type="arabicPeriod"/>
            </a:pPr>
            <a:r>
              <a:rPr lang="en-GB" b="0" i="0" dirty="0">
                <a:solidFill>
                  <a:srgbClr val="4C4C4C"/>
                </a:solidFill>
                <a:effectLst/>
                <a:latin typeface="Sarabun" pitchFamily="2" charset="-34"/>
                <a:cs typeface="Sarabun" pitchFamily="2" charset="-34"/>
              </a:rPr>
              <a:t>Get into the best possible position to intercept the ball with one hand. Extend your arm towards the ball, keeping your fingers pointing down and your palm facing the ground.</a:t>
            </a:r>
          </a:p>
          <a:p>
            <a:pPr marL="342900" indent="-342900" algn="l">
              <a:spcBef>
                <a:spcPts val="600"/>
              </a:spcBef>
              <a:buFont typeface="+mj-lt"/>
              <a:buAutoNum type="arabicPeriod"/>
            </a:pPr>
            <a:r>
              <a:rPr lang="en-GB" b="0" i="0" dirty="0">
                <a:solidFill>
                  <a:srgbClr val="4C4C4C"/>
                </a:solidFill>
                <a:effectLst/>
                <a:latin typeface="Sarabun" pitchFamily="2" charset="-34"/>
                <a:cs typeface="Sarabun" pitchFamily="2" charset="-34"/>
              </a:rPr>
              <a:t>Grip the ball firmly your hand is behind the ball, with your fingers spread wide to cover as much surface area as possible.</a:t>
            </a:r>
          </a:p>
          <a:p>
            <a:pPr marL="342900" indent="-342900" algn="l">
              <a:spcBef>
                <a:spcPts val="600"/>
              </a:spcBef>
              <a:buFont typeface="+mj-lt"/>
              <a:buAutoNum type="arabicPeriod"/>
            </a:pPr>
            <a:r>
              <a:rPr lang="en-GB" b="0" i="0" dirty="0">
                <a:solidFill>
                  <a:srgbClr val="4C4C4C"/>
                </a:solidFill>
                <a:effectLst/>
                <a:latin typeface="Sarabun" pitchFamily="2" charset="-34"/>
                <a:cs typeface="Sarabun" pitchFamily="2" charset="-34"/>
              </a:rPr>
              <a:t>After intercepting the ball, maintain your balance by keeping your feet planted and your body stable. This will allow you to quickly transfer the ball to your throwing hand if necessary.</a:t>
            </a:r>
          </a:p>
        </p:txBody>
      </p:sp>
      <p:pic>
        <p:nvPicPr>
          <p:cNvPr id="9" name="Picture 8" descr="Text, logo&#10;&#10;Description automatically generated">
            <a:extLst>
              <a:ext uri="{FF2B5EF4-FFF2-40B4-BE49-F238E27FC236}">
                <a16:creationId xmlns:a16="http://schemas.microsoft.com/office/drawing/2014/main" id="{32CAF1F3-B9D0-8E68-5CF4-387DE669026F}"/>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413431" y="5831120"/>
            <a:ext cx="1103586" cy="714085"/>
          </a:xfrm>
          <a:prstGeom prst="rect">
            <a:avLst/>
          </a:prstGeom>
        </p:spPr>
      </p:pic>
      <p:pic>
        <p:nvPicPr>
          <p:cNvPr id="10" name="Picture 9" descr="A picture containing person, suit, trouser&#10;&#10;Description automatically generated">
            <a:extLst>
              <a:ext uri="{FF2B5EF4-FFF2-40B4-BE49-F238E27FC236}">
                <a16:creationId xmlns:a16="http://schemas.microsoft.com/office/drawing/2014/main" id="{558182F8-33B3-D597-C7D9-75AE5F7DDCE3}"/>
              </a:ext>
            </a:extLst>
          </p:cNvPr>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22514"/>
          <a:stretch/>
        </p:blipFill>
        <p:spPr>
          <a:xfrm>
            <a:off x="6032936" y="2203959"/>
            <a:ext cx="4087215" cy="3531126"/>
          </a:xfrm>
          <a:prstGeom prst="rect">
            <a:avLst/>
          </a:prstGeom>
        </p:spPr>
      </p:pic>
    </p:spTree>
    <p:extLst>
      <p:ext uri="{BB962C8B-B14F-4D97-AF65-F5344CB8AC3E}">
        <p14:creationId xmlns:p14="http://schemas.microsoft.com/office/powerpoint/2010/main" val="23374108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2386</TotalTime>
  <Words>182</Words>
  <Application>Microsoft Macintosh PowerPoint</Application>
  <PresentationFormat>A4 Paper (210x297 mm)</PresentationFormat>
  <Paragraphs>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Sarabun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Miriam Telfer</dc:creator>
  <cp:lastModifiedBy>Miriam Telfer</cp:lastModifiedBy>
  <cp:revision>31</cp:revision>
  <dcterms:created xsi:type="dcterms:W3CDTF">2023-02-08T09:03:06Z</dcterms:created>
  <dcterms:modified xsi:type="dcterms:W3CDTF">2023-05-09T13:30:52Z</dcterms:modified>
</cp:coreProperties>
</file>