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64" r:id="rId2"/>
    <p:sldId id="265" r:id="rId3"/>
    <p:sldId id="263" r:id="rId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4C4C"/>
    <a:srgbClr val="549963"/>
    <a:srgbClr val="A338A6"/>
    <a:srgbClr val="B8DE78"/>
    <a:srgbClr val="ED2E2E"/>
    <a:srgbClr val="ED9B1F"/>
    <a:srgbClr val="F848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752"/>
    <p:restoredTop sz="94718"/>
  </p:normalViewPr>
  <p:slideViewPr>
    <p:cSldViewPr snapToGrid="0">
      <p:cViewPr varScale="1">
        <p:scale>
          <a:sx n="115" d="100"/>
          <a:sy n="115" d="100"/>
        </p:scale>
        <p:origin x="224"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2E9E2-A416-5B43-B963-25ADD4E0D0D1}" type="datetimeFigureOut">
              <a:rPr lang="en-US" smtClean="0"/>
              <a:t>5/30/23</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984B6-E95E-204A-9BE5-471FB857D42F}" type="slidenum">
              <a:rPr lang="en-US" smtClean="0"/>
              <a:t>‹#›</a:t>
            </a:fld>
            <a:endParaRPr lang="en-US"/>
          </a:p>
        </p:txBody>
      </p:sp>
    </p:spTree>
    <p:extLst>
      <p:ext uri="{BB962C8B-B14F-4D97-AF65-F5344CB8AC3E}">
        <p14:creationId xmlns:p14="http://schemas.microsoft.com/office/powerpoint/2010/main" val="2107069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D984B6-E95E-204A-9BE5-471FB857D42F}" type="slidenum">
              <a:rPr lang="en-US" smtClean="0"/>
              <a:t>2</a:t>
            </a:fld>
            <a:endParaRPr lang="en-US"/>
          </a:p>
        </p:txBody>
      </p:sp>
    </p:spTree>
    <p:extLst>
      <p:ext uri="{BB962C8B-B14F-4D97-AF65-F5344CB8AC3E}">
        <p14:creationId xmlns:p14="http://schemas.microsoft.com/office/powerpoint/2010/main" val="3116344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D984B6-E95E-204A-9BE5-471FB857D42F}" type="slidenum">
              <a:rPr lang="en-US" smtClean="0"/>
              <a:t>3</a:t>
            </a:fld>
            <a:endParaRPr lang="en-US"/>
          </a:p>
        </p:txBody>
      </p:sp>
    </p:spTree>
    <p:extLst>
      <p:ext uri="{BB962C8B-B14F-4D97-AF65-F5344CB8AC3E}">
        <p14:creationId xmlns:p14="http://schemas.microsoft.com/office/powerpoint/2010/main" val="996872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00C5742-7E10-F040-B9A7-5E27F8FD730A}" type="datetimeFigureOut">
              <a:rPr lang="en-US" smtClean="0"/>
              <a:t>5/30/23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449A9-F069-904E-9F9F-18D37AC9B474}" type="slidenum">
              <a:rPr lang="en-US" smtClean="0"/>
              <a:t>‹#›</a:t>
            </a:fld>
            <a:endParaRPr lang="en-US"/>
          </a:p>
        </p:txBody>
      </p:sp>
    </p:spTree>
    <p:extLst>
      <p:ext uri="{BB962C8B-B14F-4D97-AF65-F5344CB8AC3E}">
        <p14:creationId xmlns:p14="http://schemas.microsoft.com/office/powerpoint/2010/main" val="69898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00C5742-7E10-F040-B9A7-5E27F8FD730A}" type="datetimeFigureOut">
              <a:rPr lang="en-US" smtClean="0"/>
              <a:t>5/30/23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449A9-F069-904E-9F9F-18D37AC9B474}" type="slidenum">
              <a:rPr lang="en-US" smtClean="0"/>
              <a:t>‹#›</a:t>
            </a:fld>
            <a:endParaRPr lang="en-US"/>
          </a:p>
        </p:txBody>
      </p:sp>
    </p:spTree>
    <p:extLst>
      <p:ext uri="{BB962C8B-B14F-4D97-AF65-F5344CB8AC3E}">
        <p14:creationId xmlns:p14="http://schemas.microsoft.com/office/powerpoint/2010/main" val="2393004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00C5742-7E10-F040-B9A7-5E27F8FD730A}" type="datetimeFigureOut">
              <a:rPr lang="en-US" smtClean="0"/>
              <a:t>5/30/23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449A9-F069-904E-9F9F-18D37AC9B474}" type="slidenum">
              <a:rPr lang="en-US" smtClean="0"/>
              <a:t>‹#›</a:t>
            </a:fld>
            <a:endParaRPr lang="en-US"/>
          </a:p>
        </p:txBody>
      </p:sp>
    </p:spTree>
    <p:extLst>
      <p:ext uri="{BB962C8B-B14F-4D97-AF65-F5344CB8AC3E}">
        <p14:creationId xmlns:p14="http://schemas.microsoft.com/office/powerpoint/2010/main" val="1526064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00C5742-7E10-F040-B9A7-5E27F8FD730A}" type="datetimeFigureOut">
              <a:rPr lang="en-US" smtClean="0"/>
              <a:t>5/30/23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449A9-F069-904E-9F9F-18D37AC9B474}" type="slidenum">
              <a:rPr lang="en-US" smtClean="0"/>
              <a:t>‹#›</a:t>
            </a:fld>
            <a:endParaRPr lang="en-US"/>
          </a:p>
        </p:txBody>
      </p:sp>
    </p:spTree>
    <p:extLst>
      <p:ext uri="{BB962C8B-B14F-4D97-AF65-F5344CB8AC3E}">
        <p14:creationId xmlns:p14="http://schemas.microsoft.com/office/powerpoint/2010/main" val="199887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00C5742-7E10-F040-B9A7-5E27F8FD730A}" type="datetimeFigureOut">
              <a:rPr lang="en-US" smtClean="0"/>
              <a:t>5/30/23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449A9-F069-904E-9F9F-18D37AC9B474}" type="slidenum">
              <a:rPr lang="en-US" smtClean="0"/>
              <a:t>‹#›</a:t>
            </a:fld>
            <a:endParaRPr lang="en-US"/>
          </a:p>
        </p:txBody>
      </p:sp>
    </p:spTree>
    <p:extLst>
      <p:ext uri="{BB962C8B-B14F-4D97-AF65-F5344CB8AC3E}">
        <p14:creationId xmlns:p14="http://schemas.microsoft.com/office/powerpoint/2010/main" val="349290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00C5742-7E10-F040-B9A7-5E27F8FD730A}" type="datetimeFigureOut">
              <a:rPr lang="en-US" smtClean="0"/>
              <a:t>5/30/23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449A9-F069-904E-9F9F-18D37AC9B474}" type="slidenum">
              <a:rPr lang="en-US" smtClean="0"/>
              <a:t>‹#›</a:t>
            </a:fld>
            <a:endParaRPr lang="en-US"/>
          </a:p>
        </p:txBody>
      </p:sp>
    </p:spTree>
    <p:extLst>
      <p:ext uri="{BB962C8B-B14F-4D97-AF65-F5344CB8AC3E}">
        <p14:creationId xmlns:p14="http://schemas.microsoft.com/office/powerpoint/2010/main" val="319124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00C5742-7E10-F040-B9A7-5E27F8FD730A}" type="datetimeFigureOut">
              <a:rPr lang="en-US" smtClean="0"/>
              <a:t>5/30/23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3449A9-F069-904E-9F9F-18D37AC9B474}" type="slidenum">
              <a:rPr lang="en-US" smtClean="0"/>
              <a:t>‹#›</a:t>
            </a:fld>
            <a:endParaRPr lang="en-US"/>
          </a:p>
        </p:txBody>
      </p:sp>
    </p:spTree>
    <p:extLst>
      <p:ext uri="{BB962C8B-B14F-4D97-AF65-F5344CB8AC3E}">
        <p14:creationId xmlns:p14="http://schemas.microsoft.com/office/powerpoint/2010/main" val="529902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00C5742-7E10-F040-B9A7-5E27F8FD730A}" type="datetimeFigureOut">
              <a:rPr lang="en-US" smtClean="0"/>
              <a:t>5/30/23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3449A9-F069-904E-9F9F-18D37AC9B474}" type="slidenum">
              <a:rPr lang="en-US" smtClean="0"/>
              <a:t>‹#›</a:t>
            </a:fld>
            <a:endParaRPr lang="en-US"/>
          </a:p>
        </p:txBody>
      </p:sp>
    </p:spTree>
    <p:extLst>
      <p:ext uri="{BB962C8B-B14F-4D97-AF65-F5344CB8AC3E}">
        <p14:creationId xmlns:p14="http://schemas.microsoft.com/office/powerpoint/2010/main" val="424376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C5742-7E10-F040-B9A7-5E27F8FD730A}" type="datetimeFigureOut">
              <a:rPr lang="en-US" smtClean="0"/>
              <a:t>5/30/23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3449A9-F069-904E-9F9F-18D37AC9B474}" type="slidenum">
              <a:rPr lang="en-US" smtClean="0"/>
              <a:t>‹#›</a:t>
            </a:fld>
            <a:endParaRPr lang="en-US"/>
          </a:p>
        </p:txBody>
      </p:sp>
    </p:spTree>
    <p:extLst>
      <p:ext uri="{BB962C8B-B14F-4D97-AF65-F5344CB8AC3E}">
        <p14:creationId xmlns:p14="http://schemas.microsoft.com/office/powerpoint/2010/main" val="291992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00C5742-7E10-F040-B9A7-5E27F8FD730A}" type="datetimeFigureOut">
              <a:rPr lang="en-US" smtClean="0"/>
              <a:t>5/30/23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449A9-F069-904E-9F9F-18D37AC9B474}" type="slidenum">
              <a:rPr lang="en-US" smtClean="0"/>
              <a:t>‹#›</a:t>
            </a:fld>
            <a:endParaRPr lang="en-US"/>
          </a:p>
        </p:txBody>
      </p:sp>
    </p:spTree>
    <p:extLst>
      <p:ext uri="{BB962C8B-B14F-4D97-AF65-F5344CB8AC3E}">
        <p14:creationId xmlns:p14="http://schemas.microsoft.com/office/powerpoint/2010/main" val="286135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00C5742-7E10-F040-B9A7-5E27F8FD730A}" type="datetimeFigureOut">
              <a:rPr lang="en-US" smtClean="0"/>
              <a:t>5/30/23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449A9-F069-904E-9F9F-18D37AC9B474}" type="slidenum">
              <a:rPr lang="en-US" smtClean="0"/>
              <a:t>‹#›</a:t>
            </a:fld>
            <a:endParaRPr lang="en-US"/>
          </a:p>
        </p:txBody>
      </p:sp>
    </p:spTree>
    <p:extLst>
      <p:ext uri="{BB962C8B-B14F-4D97-AF65-F5344CB8AC3E}">
        <p14:creationId xmlns:p14="http://schemas.microsoft.com/office/powerpoint/2010/main" val="591533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C5742-7E10-F040-B9A7-5E27F8FD730A}" type="datetimeFigureOut">
              <a:rPr lang="en-US" smtClean="0"/>
              <a:t>5/30/23</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449A9-F069-904E-9F9F-18D37AC9B474}" type="slidenum">
              <a:rPr lang="en-US" smtClean="0"/>
              <a:t>‹#›</a:t>
            </a:fld>
            <a:endParaRPr lang="en-US"/>
          </a:p>
        </p:txBody>
      </p:sp>
    </p:spTree>
    <p:extLst>
      <p:ext uri="{BB962C8B-B14F-4D97-AF65-F5344CB8AC3E}">
        <p14:creationId xmlns:p14="http://schemas.microsoft.com/office/powerpoint/2010/main" val="1415075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8EB84-F804-9431-B632-70EDA9D18FEA}"/>
              </a:ext>
            </a:extLst>
          </p:cNvPr>
          <p:cNvSpPr/>
          <p:nvPr/>
        </p:nvSpPr>
        <p:spPr>
          <a:xfrm>
            <a:off x="249621" y="285652"/>
            <a:ext cx="9406758" cy="6358758"/>
          </a:xfrm>
          <a:prstGeom prst="rect">
            <a:avLst/>
          </a:prstGeom>
          <a:ln w="57150">
            <a:solidFill>
              <a:srgbClr val="A338A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14">
            <a:extLst>
              <a:ext uri="{FF2B5EF4-FFF2-40B4-BE49-F238E27FC236}">
                <a16:creationId xmlns:a16="http://schemas.microsoft.com/office/drawing/2014/main" id="{A26833CE-D763-3D64-DADA-BBC9D7DFFA9B}"/>
              </a:ext>
            </a:extLst>
          </p:cNvPr>
          <p:cNvSpPr/>
          <p:nvPr/>
        </p:nvSpPr>
        <p:spPr>
          <a:xfrm>
            <a:off x="249621" y="285652"/>
            <a:ext cx="7386898" cy="562504"/>
          </a:xfrm>
          <a:custGeom>
            <a:avLst/>
            <a:gdLst>
              <a:gd name="connsiteX0" fmla="*/ 0 w 3460531"/>
              <a:gd name="connsiteY0" fmla="*/ 0 h 623045"/>
              <a:gd name="connsiteX1" fmla="*/ 3460531 w 3460531"/>
              <a:gd name="connsiteY1" fmla="*/ 0 h 623045"/>
              <a:gd name="connsiteX2" fmla="*/ 3460531 w 3460531"/>
              <a:gd name="connsiteY2" fmla="*/ 623045 h 623045"/>
              <a:gd name="connsiteX3" fmla="*/ 0 w 3460531"/>
              <a:gd name="connsiteY3" fmla="*/ 623045 h 623045"/>
              <a:gd name="connsiteX4" fmla="*/ 0 w 3460531"/>
              <a:gd name="connsiteY4" fmla="*/ 0 h 623045"/>
              <a:gd name="connsiteX0" fmla="*/ 0 w 3460531"/>
              <a:gd name="connsiteY0" fmla="*/ 0 h 623045"/>
              <a:gd name="connsiteX1" fmla="*/ 2546131 w 3460531"/>
              <a:gd name="connsiteY1" fmla="*/ 10510 h 623045"/>
              <a:gd name="connsiteX2" fmla="*/ 3460531 w 3460531"/>
              <a:gd name="connsiteY2" fmla="*/ 623045 h 623045"/>
              <a:gd name="connsiteX3" fmla="*/ 0 w 3460531"/>
              <a:gd name="connsiteY3" fmla="*/ 623045 h 623045"/>
              <a:gd name="connsiteX4" fmla="*/ 0 w 3460531"/>
              <a:gd name="connsiteY4" fmla="*/ 0 h 623045"/>
              <a:gd name="connsiteX0" fmla="*/ 0 w 3460531"/>
              <a:gd name="connsiteY0" fmla="*/ 10511 h 612535"/>
              <a:gd name="connsiteX1" fmla="*/ 2546131 w 3460531"/>
              <a:gd name="connsiteY1" fmla="*/ 0 h 612535"/>
              <a:gd name="connsiteX2" fmla="*/ 3460531 w 3460531"/>
              <a:gd name="connsiteY2" fmla="*/ 612535 h 612535"/>
              <a:gd name="connsiteX3" fmla="*/ 0 w 3460531"/>
              <a:gd name="connsiteY3" fmla="*/ 612535 h 612535"/>
              <a:gd name="connsiteX4" fmla="*/ 0 w 3460531"/>
              <a:gd name="connsiteY4" fmla="*/ 10511 h 612535"/>
              <a:gd name="connsiteX0" fmla="*/ 0 w 3460531"/>
              <a:gd name="connsiteY0" fmla="*/ 0 h 602024"/>
              <a:gd name="connsiteX1" fmla="*/ 2609193 w 3460531"/>
              <a:gd name="connsiteY1" fmla="*/ 10510 h 602024"/>
              <a:gd name="connsiteX2" fmla="*/ 3460531 w 3460531"/>
              <a:gd name="connsiteY2" fmla="*/ 602024 h 602024"/>
              <a:gd name="connsiteX3" fmla="*/ 0 w 3460531"/>
              <a:gd name="connsiteY3" fmla="*/ 602024 h 602024"/>
              <a:gd name="connsiteX4" fmla="*/ 0 w 3460531"/>
              <a:gd name="connsiteY4" fmla="*/ 0 h 602024"/>
              <a:gd name="connsiteX0" fmla="*/ 0 w 3460531"/>
              <a:gd name="connsiteY0" fmla="*/ 0 h 602024"/>
              <a:gd name="connsiteX1" fmla="*/ 2935014 w 3460531"/>
              <a:gd name="connsiteY1" fmla="*/ 10510 h 602024"/>
              <a:gd name="connsiteX2" fmla="*/ 3460531 w 3460531"/>
              <a:gd name="connsiteY2" fmla="*/ 602024 h 602024"/>
              <a:gd name="connsiteX3" fmla="*/ 0 w 3460531"/>
              <a:gd name="connsiteY3" fmla="*/ 602024 h 602024"/>
              <a:gd name="connsiteX4" fmla="*/ 0 w 3460531"/>
              <a:gd name="connsiteY4" fmla="*/ 0 h 602024"/>
              <a:gd name="connsiteX0" fmla="*/ 0 w 3460531"/>
              <a:gd name="connsiteY0" fmla="*/ 10511 h 612535"/>
              <a:gd name="connsiteX1" fmla="*/ 2956035 w 3460531"/>
              <a:gd name="connsiteY1" fmla="*/ 0 h 612535"/>
              <a:gd name="connsiteX2" fmla="*/ 3460531 w 3460531"/>
              <a:gd name="connsiteY2" fmla="*/ 612535 h 612535"/>
              <a:gd name="connsiteX3" fmla="*/ 0 w 3460531"/>
              <a:gd name="connsiteY3" fmla="*/ 612535 h 612535"/>
              <a:gd name="connsiteX4" fmla="*/ 0 w 3460531"/>
              <a:gd name="connsiteY4" fmla="*/ 10511 h 612535"/>
              <a:gd name="connsiteX0" fmla="*/ 0 w 3460531"/>
              <a:gd name="connsiteY0" fmla="*/ 1 h 602025"/>
              <a:gd name="connsiteX1" fmla="*/ 2966545 w 3460531"/>
              <a:gd name="connsiteY1" fmla="*/ 0 h 602025"/>
              <a:gd name="connsiteX2" fmla="*/ 3460531 w 3460531"/>
              <a:gd name="connsiteY2" fmla="*/ 602025 h 602025"/>
              <a:gd name="connsiteX3" fmla="*/ 0 w 3460531"/>
              <a:gd name="connsiteY3" fmla="*/ 602025 h 602025"/>
              <a:gd name="connsiteX4" fmla="*/ 0 w 3460531"/>
              <a:gd name="connsiteY4" fmla="*/ 1 h 602025"/>
              <a:gd name="connsiteX0" fmla="*/ 0 w 3354512"/>
              <a:gd name="connsiteY0" fmla="*/ 1 h 602025"/>
              <a:gd name="connsiteX1" fmla="*/ 2966545 w 3354512"/>
              <a:gd name="connsiteY1" fmla="*/ 0 h 602025"/>
              <a:gd name="connsiteX2" fmla="*/ 3354512 w 3354512"/>
              <a:gd name="connsiteY2" fmla="*/ 602025 h 602025"/>
              <a:gd name="connsiteX3" fmla="*/ 0 w 3354512"/>
              <a:gd name="connsiteY3" fmla="*/ 602025 h 602025"/>
              <a:gd name="connsiteX4" fmla="*/ 0 w 3354512"/>
              <a:gd name="connsiteY4" fmla="*/ 1 h 602025"/>
              <a:gd name="connsiteX0" fmla="*/ 0 w 3354512"/>
              <a:gd name="connsiteY0" fmla="*/ 0 h 602024"/>
              <a:gd name="connsiteX1" fmla="*/ 3185210 w 3354512"/>
              <a:gd name="connsiteY1" fmla="*/ 21019 h 602024"/>
              <a:gd name="connsiteX2" fmla="*/ 3354512 w 3354512"/>
              <a:gd name="connsiteY2" fmla="*/ 602024 h 602024"/>
              <a:gd name="connsiteX3" fmla="*/ 0 w 3354512"/>
              <a:gd name="connsiteY3" fmla="*/ 602024 h 602024"/>
              <a:gd name="connsiteX4" fmla="*/ 0 w 3354512"/>
              <a:gd name="connsiteY4" fmla="*/ 0 h 602024"/>
              <a:gd name="connsiteX0" fmla="*/ 0 w 3354512"/>
              <a:gd name="connsiteY0" fmla="*/ 10512 h 612536"/>
              <a:gd name="connsiteX1" fmla="*/ 3205089 w 3354512"/>
              <a:gd name="connsiteY1" fmla="*/ 0 h 612536"/>
              <a:gd name="connsiteX2" fmla="*/ 3354512 w 3354512"/>
              <a:gd name="connsiteY2" fmla="*/ 612536 h 612536"/>
              <a:gd name="connsiteX3" fmla="*/ 0 w 3354512"/>
              <a:gd name="connsiteY3" fmla="*/ 612536 h 612536"/>
              <a:gd name="connsiteX4" fmla="*/ 0 w 3354512"/>
              <a:gd name="connsiteY4" fmla="*/ 10512 h 612536"/>
              <a:gd name="connsiteX0" fmla="*/ 0 w 3354512"/>
              <a:gd name="connsiteY0" fmla="*/ 0 h 602024"/>
              <a:gd name="connsiteX1" fmla="*/ 3211715 w 3354512"/>
              <a:gd name="connsiteY1" fmla="*/ 31530 h 602024"/>
              <a:gd name="connsiteX2" fmla="*/ 3354512 w 3354512"/>
              <a:gd name="connsiteY2" fmla="*/ 602024 h 602024"/>
              <a:gd name="connsiteX3" fmla="*/ 0 w 3354512"/>
              <a:gd name="connsiteY3" fmla="*/ 602024 h 602024"/>
              <a:gd name="connsiteX4" fmla="*/ 0 w 3354512"/>
              <a:gd name="connsiteY4" fmla="*/ 0 h 602024"/>
              <a:gd name="connsiteX0" fmla="*/ 0 w 3354512"/>
              <a:gd name="connsiteY0" fmla="*/ 10511 h 612535"/>
              <a:gd name="connsiteX1" fmla="*/ 3251472 w 3354512"/>
              <a:gd name="connsiteY1" fmla="*/ 0 h 612535"/>
              <a:gd name="connsiteX2" fmla="*/ 3354512 w 3354512"/>
              <a:gd name="connsiteY2" fmla="*/ 612535 h 612535"/>
              <a:gd name="connsiteX3" fmla="*/ 0 w 3354512"/>
              <a:gd name="connsiteY3" fmla="*/ 612535 h 612535"/>
              <a:gd name="connsiteX4" fmla="*/ 0 w 3354512"/>
              <a:gd name="connsiteY4" fmla="*/ 10511 h 61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512" h="612535">
                <a:moveTo>
                  <a:pt x="0" y="10511"/>
                </a:moveTo>
                <a:lnTo>
                  <a:pt x="3251472" y="0"/>
                </a:lnTo>
                <a:lnTo>
                  <a:pt x="3354512" y="612535"/>
                </a:lnTo>
                <a:lnTo>
                  <a:pt x="0" y="612535"/>
                </a:lnTo>
                <a:lnTo>
                  <a:pt x="0" y="10511"/>
                </a:lnTo>
                <a:close/>
              </a:path>
            </a:pathLst>
          </a:custGeom>
          <a:solidFill>
            <a:srgbClr val="A338A6"/>
          </a:solidFill>
          <a:ln>
            <a:solidFill>
              <a:srgbClr val="A33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ext, logo&#10;&#10;Description automatically generated">
            <a:extLst>
              <a:ext uri="{FF2B5EF4-FFF2-40B4-BE49-F238E27FC236}">
                <a16:creationId xmlns:a16="http://schemas.microsoft.com/office/drawing/2014/main" id="{4D9E980B-6E4D-72D4-2A1A-ED706F1F656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52793" y="244437"/>
            <a:ext cx="1103586" cy="714085"/>
          </a:xfrm>
          <a:prstGeom prst="rect">
            <a:avLst/>
          </a:prstGeom>
        </p:spPr>
      </p:pic>
      <p:sp>
        <p:nvSpPr>
          <p:cNvPr id="7" name="TextBox 6">
            <a:extLst>
              <a:ext uri="{FF2B5EF4-FFF2-40B4-BE49-F238E27FC236}">
                <a16:creationId xmlns:a16="http://schemas.microsoft.com/office/drawing/2014/main" id="{2AD48F88-788F-FF17-9B8D-23D498530B35}"/>
              </a:ext>
            </a:extLst>
          </p:cNvPr>
          <p:cNvSpPr txBox="1"/>
          <p:nvPr/>
        </p:nvSpPr>
        <p:spPr>
          <a:xfrm>
            <a:off x="495765" y="2481083"/>
            <a:ext cx="3548367" cy="3877985"/>
          </a:xfrm>
          <a:prstGeom prst="rect">
            <a:avLst/>
          </a:prstGeom>
          <a:noFill/>
          <a:ln w="28575">
            <a:solidFill>
              <a:srgbClr val="A338A6"/>
            </a:solidFill>
          </a:ln>
        </p:spPr>
        <p:txBody>
          <a:bodyPr wrap="square" rtlCol="0">
            <a:spAutoFit/>
          </a:bodyPr>
          <a:lstStyle/>
          <a:p>
            <a:r>
              <a:rPr lang="en-GB" sz="1800" kern="100" dirty="0">
                <a:solidFill>
                  <a:srgbClr val="4C4C4C"/>
                </a:solidFill>
                <a:effectLst/>
                <a:latin typeface="Montserrat" panose="02000505000000020004" pitchFamily="2" charset="77"/>
                <a:ea typeface="Calibri" panose="020F0502020204030204" pitchFamily="34" charset="0"/>
                <a:cs typeface="Sarabun" pitchFamily="2" charset="-34"/>
              </a:rPr>
              <a:t>What are </a:t>
            </a:r>
            <a:r>
              <a:rPr lang="en-GB" kern="100" dirty="0">
                <a:solidFill>
                  <a:srgbClr val="4C4C4C"/>
                </a:solidFill>
                <a:latin typeface="Montserrat" panose="02000505000000020004" pitchFamily="2" charset="77"/>
                <a:ea typeface="Calibri" panose="020F0502020204030204" pitchFamily="34" charset="0"/>
                <a:cs typeface="Sarabun" pitchFamily="2" charset="-34"/>
              </a:rPr>
              <a:t>’fielding positions’?</a:t>
            </a:r>
          </a:p>
          <a:p>
            <a:pPr marL="285750" indent="-285750">
              <a:spcBef>
                <a:spcPts val="1200"/>
              </a:spcBef>
              <a:buFont typeface="Arial" panose="020B0604020202020204" pitchFamily="34" charset="0"/>
              <a:buChar char="•"/>
            </a:pPr>
            <a:r>
              <a:rPr lang="en-GB" sz="1800" kern="100" dirty="0">
                <a:solidFill>
                  <a:srgbClr val="4C4C4C"/>
                </a:solidFill>
                <a:effectLst/>
                <a:latin typeface="Sarabun" pitchFamily="2" charset="-34"/>
                <a:ea typeface="Calibri" panose="020F0502020204030204" pitchFamily="34" charset="0"/>
                <a:cs typeface="Sarabun" pitchFamily="2" charset="-34"/>
              </a:rPr>
              <a:t>In a proper game of cricket, every fielder is given a position to cover </a:t>
            </a:r>
            <a:r>
              <a:rPr lang="en-GB" kern="100" dirty="0">
                <a:solidFill>
                  <a:srgbClr val="4C4C4C"/>
                </a:solidFill>
                <a:latin typeface="Sarabun" pitchFamily="2" charset="-34"/>
                <a:ea typeface="Calibri" panose="020F0502020204030204" pitchFamily="34" charset="0"/>
                <a:cs typeface="Sarabun" pitchFamily="2" charset="-34"/>
              </a:rPr>
              <a:t>in the field.  </a:t>
            </a:r>
          </a:p>
          <a:p>
            <a:pPr marL="285750" indent="-285750">
              <a:spcBef>
                <a:spcPts val="1200"/>
              </a:spcBef>
              <a:buFont typeface="Arial" panose="020B0604020202020204" pitchFamily="34" charset="0"/>
              <a:buChar char="•"/>
            </a:pPr>
            <a:r>
              <a:rPr lang="en-GB" sz="1800" kern="100" dirty="0">
                <a:solidFill>
                  <a:srgbClr val="4C4C4C"/>
                </a:solidFill>
                <a:effectLst/>
                <a:latin typeface="Sarabun" pitchFamily="2" charset="-34"/>
                <a:ea typeface="Calibri" panose="020F0502020204030204" pitchFamily="34" charset="0"/>
                <a:cs typeface="Sarabun" pitchFamily="2" charset="-34"/>
              </a:rPr>
              <a:t>Each position has a unique role in managing the game and is identified by a different name. </a:t>
            </a:r>
          </a:p>
          <a:p>
            <a:pPr marL="285750" indent="-285750">
              <a:spcBef>
                <a:spcPts val="1200"/>
              </a:spcBef>
              <a:buFont typeface="Arial" panose="020B0604020202020204" pitchFamily="34" charset="0"/>
              <a:buChar char="•"/>
            </a:pPr>
            <a:r>
              <a:rPr lang="en-GB" sz="1800" kern="100" dirty="0">
                <a:solidFill>
                  <a:srgbClr val="4C4C4C"/>
                </a:solidFill>
                <a:effectLst/>
                <a:latin typeface="Sarabun" pitchFamily="2" charset="-34"/>
                <a:ea typeface="Calibri" panose="020F0502020204030204" pitchFamily="34" charset="0"/>
                <a:cs typeface="Sarabun" pitchFamily="2" charset="-34"/>
              </a:rPr>
              <a:t>Don't forget that the group already knows about two positions: the </a:t>
            </a:r>
            <a:r>
              <a:rPr lang="en-GB" sz="1800" b="1" kern="100" dirty="0">
                <a:solidFill>
                  <a:srgbClr val="4C4C4C"/>
                </a:solidFill>
                <a:effectLst/>
                <a:latin typeface="Sarabun" pitchFamily="2" charset="-34"/>
                <a:ea typeface="Calibri" panose="020F0502020204030204" pitchFamily="34" charset="0"/>
                <a:cs typeface="Sarabun" pitchFamily="2" charset="-34"/>
              </a:rPr>
              <a:t>bowler</a:t>
            </a:r>
            <a:r>
              <a:rPr lang="en-GB" sz="1800" kern="100" dirty="0">
                <a:solidFill>
                  <a:srgbClr val="4C4C4C"/>
                </a:solidFill>
                <a:effectLst/>
                <a:latin typeface="Sarabun" pitchFamily="2" charset="-34"/>
                <a:ea typeface="Calibri" panose="020F0502020204030204" pitchFamily="34" charset="0"/>
                <a:cs typeface="Sarabun" pitchFamily="2" charset="-34"/>
              </a:rPr>
              <a:t> and the </a:t>
            </a:r>
            <a:r>
              <a:rPr lang="en-GB" sz="1800" b="1" kern="100" dirty="0">
                <a:solidFill>
                  <a:srgbClr val="4C4C4C"/>
                </a:solidFill>
                <a:effectLst/>
                <a:latin typeface="Sarabun" pitchFamily="2" charset="-34"/>
                <a:ea typeface="Calibri" panose="020F0502020204030204" pitchFamily="34" charset="0"/>
                <a:cs typeface="Sarabun" pitchFamily="2" charset="-34"/>
              </a:rPr>
              <a:t>wicketkeeper</a:t>
            </a:r>
            <a:r>
              <a:rPr lang="en-GB" sz="1800" kern="100" dirty="0">
                <a:solidFill>
                  <a:srgbClr val="4C4C4C"/>
                </a:solidFill>
                <a:effectLst/>
                <a:latin typeface="Sarabun" pitchFamily="2" charset="-34"/>
                <a:ea typeface="Calibri" panose="020F0502020204030204" pitchFamily="34" charset="0"/>
                <a:cs typeface="Sarabun" pitchFamily="2" charset="-34"/>
              </a:rPr>
              <a:t>.</a:t>
            </a:r>
          </a:p>
          <a:p>
            <a:pPr algn="just"/>
            <a:r>
              <a:rPr lang="en-GB" sz="1800" kern="100" dirty="0">
                <a:solidFill>
                  <a:srgbClr val="4C4C4C"/>
                </a:solidFill>
                <a:effectLst/>
                <a:latin typeface="Sarabun" pitchFamily="2" charset="-34"/>
                <a:ea typeface="Calibri" panose="020F0502020204030204" pitchFamily="34" charset="0"/>
                <a:cs typeface="Sarabun" pitchFamily="2" charset="-34"/>
              </a:rPr>
              <a:t> </a:t>
            </a:r>
          </a:p>
        </p:txBody>
      </p:sp>
      <p:sp>
        <p:nvSpPr>
          <p:cNvPr id="8" name="TextBox 7">
            <a:extLst>
              <a:ext uri="{FF2B5EF4-FFF2-40B4-BE49-F238E27FC236}">
                <a16:creationId xmlns:a16="http://schemas.microsoft.com/office/drawing/2014/main" id="{521E0464-5DC3-7494-926E-66DE9022FE20}"/>
              </a:ext>
            </a:extLst>
          </p:cNvPr>
          <p:cNvSpPr txBox="1"/>
          <p:nvPr/>
        </p:nvSpPr>
        <p:spPr>
          <a:xfrm>
            <a:off x="544286" y="1076674"/>
            <a:ext cx="8866582" cy="1200329"/>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spcBef>
                <a:spcPts val="600"/>
              </a:spcBef>
            </a:pPr>
            <a:r>
              <a:rPr lang="en-US" b="1" dirty="0">
                <a:solidFill>
                  <a:srgbClr val="4C4C4C"/>
                </a:solidFill>
                <a:latin typeface="Montserrat" panose="02000505000000020004" pitchFamily="2" charset="77"/>
                <a:cs typeface="Sarabun" pitchFamily="2" charset="-34"/>
              </a:rPr>
              <a:t>Why? </a:t>
            </a:r>
            <a:r>
              <a:rPr lang="en-GB" sz="1800" dirty="0">
                <a:solidFill>
                  <a:srgbClr val="4C4C4C"/>
                </a:solidFill>
                <a:effectLst/>
                <a:latin typeface="Sarabun" pitchFamily="2" charset="-34"/>
                <a:ea typeface="Calibri" panose="020F0502020204030204" pitchFamily="34" charset="0"/>
                <a:cs typeface="Sarabun" pitchFamily="2" charset="-34"/>
              </a:rPr>
              <a:t>The job of a mid-off/mid-on fielder is to stop the ball when driven straight by the batter. They cover shots played within the ‘V’, which includes space directly behind the bowler. </a:t>
            </a:r>
            <a:r>
              <a:rPr lang="en-GB" dirty="0">
                <a:solidFill>
                  <a:srgbClr val="4C4C4C"/>
                </a:solidFill>
                <a:latin typeface="Sarabun" pitchFamily="2" charset="-34"/>
                <a:ea typeface="Calibri" panose="020F0502020204030204" pitchFamily="34" charset="0"/>
                <a:cs typeface="Sarabun" pitchFamily="2" charset="-34"/>
              </a:rPr>
              <a:t>There are 3 variations of the mid-off/mid-on position, each with slightly different roles. </a:t>
            </a:r>
          </a:p>
        </p:txBody>
      </p:sp>
      <p:sp>
        <p:nvSpPr>
          <p:cNvPr id="9" name="TextBox 8">
            <a:extLst>
              <a:ext uri="{FF2B5EF4-FFF2-40B4-BE49-F238E27FC236}">
                <a16:creationId xmlns:a16="http://schemas.microsoft.com/office/drawing/2014/main" id="{523A986B-034A-645B-92FE-6A5DE87CFCB4}"/>
              </a:ext>
            </a:extLst>
          </p:cNvPr>
          <p:cNvSpPr txBox="1"/>
          <p:nvPr/>
        </p:nvSpPr>
        <p:spPr>
          <a:xfrm>
            <a:off x="375747" y="287819"/>
            <a:ext cx="6613610" cy="584775"/>
          </a:xfrm>
          <a:prstGeom prst="rect">
            <a:avLst/>
          </a:prstGeom>
          <a:noFill/>
        </p:spPr>
        <p:txBody>
          <a:bodyPr wrap="square" rtlCol="0">
            <a:spAutoFit/>
          </a:bodyPr>
          <a:lstStyle/>
          <a:p>
            <a:r>
              <a:rPr lang="en-US" sz="3200" dirty="0">
                <a:solidFill>
                  <a:schemeClr val="bg1"/>
                </a:solidFill>
                <a:latin typeface="Montserrat" panose="02000505000000020004" pitchFamily="2" charset="77"/>
              </a:rPr>
              <a:t>Fielding at mid-on/mid-off</a:t>
            </a:r>
          </a:p>
        </p:txBody>
      </p:sp>
      <p:pic>
        <p:nvPicPr>
          <p:cNvPr id="11" name="Picture 10" descr="A group of people playing cricket&#10;&#10;Description automatically generated">
            <a:extLst>
              <a:ext uri="{FF2B5EF4-FFF2-40B4-BE49-F238E27FC236}">
                <a16:creationId xmlns:a16="http://schemas.microsoft.com/office/drawing/2014/main" id="{E1D9B4A7-DBBC-B1D6-D23F-347E124304C5}"/>
              </a:ext>
            </a:extLst>
          </p:cNvPr>
          <p:cNvPicPr>
            <a:picLocks noChangeAspect="1"/>
          </p:cNvPicPr>
          <p:nvPr/>
        </p:nvPicPr>
        <p:blipFill>
          <a:blip r:embed="rId3"/>
          <a:stretch>
            <a:fillRect/>
          </a:stretch>
        </p:blipFill>
        <p:spPr>
          <a:xfrm>
            <a:off x="4290276" y="2698798"/>
            <a:ext cx="4956093" cy="3283096"/>
          </a:xfrm>
          <a:prstGeom prst="rect">
            <a:avLst/>
          </a:prstGeom>
        </p:spPr>
      </p:pic>
      <p:sp>
        <p:nvSpPr>
          <p:cNvPr id="2" name="TextBox 1">
            <a:extLst>
              <a:ext uri="{FF2B5EF4-FFF2-40B4-BE49-F238E27FC236}">
                <a16:creationId xmlns:a16="http://schemas.microsoft.com/office/drawing/2014/main" id="{6250DA40-E5FE-6A71-4ACA-6D39A1559E44}"/>
              </a:ext>
            </a:extLst>
          </p:cNvPr>
          <p:cNvSpPr txBox="1"/>
          <p:nvPr/>
        </p:nvSpPr>
        <p:spPr>
          <a:xfrm>
            <a:off x="4433292" y="3136612"/>
            <a:ext cx="1336137" cy="584775"/>
          </a:xfrm>
          <a:prstGeom prst="rect">
            <a:avLst/>
          </a:prstGeom>
          <a:noFill/>
        </p:spPr>
        <p:txBody>
          <a:bodyPr wrap="square" rtlCol="0">
            <a:spAutoFit/>
          </a:bodyPr>
          <a:lstStyle/>
          <a:p>
            <a:pPr algn="ctr"/>
            <a:r>
              <a:rPr lang="en-US" sz="1600" dirty="0">
                <a:solidFill>
                  <a:schemeClr val="bg1"/>
                </a:solidFill>
                <a:latin typeface="Montserrat" panose="02000505000000020004" pitchFamily="2" charset="77"/>
              </a:rPr>
              <a:t>Bowler (fielder)</a:t>
            </a:r>
          </a:p>
        </p:txBody>
      </p:sp>
      <p:sp>
        <p:nvSpPr>
          <p:cNvPr id="3" name="TextBox 2">
            <a:extLst>
              <a:ext uri="{FF2B5EF4-FFF2-40B4-BE49-F238E27FC236}">
                <a16:creationId xmlns:a16="http://schemas.microsoft.com/office/drawing/2014/main" id="{707CACF2-C0CE-89C5-F497-A21E08D110F1}"/>
              </a:ext>
            </a:extLst>
          </p:cNvPr>
          <p:cNvSpPr txBox="1"/>
          <p:nvPr/>
        </p:nvSpPr>
        <p:spPr>
          <a:xfrm>
            <a:off x="7538294" y="4885939"/>
            <a:ext cx="1913080" cy="584775"/>
          </a:xfrm>
          <a:prstGeom prst="rect">
            <a:avLst/>
          </a:prstGeom>
          <a:noFill/>
        </p:spPr>
        <p:txBody>
          <a:bodyPr wrap="square" rtlCol="0">
            <a:spAutoFit/>
          </a:bodyPr>
          <a:lstStyle/>
          <a:p>
            <a:pPr algn="ctr"/>
            <a:r>
              <a:rPr lang="en-US" sz="1600" dirty="0">
                <a:solidFill>
                  <a:schemeClr val="bg1"/>
                </a:solidFill>
                <a:latin typeface="Montserrat" panose="02000505000000020004" pitchFamily="2" charset="77"/>
              </a:rPr>
              <a:t>Wicketkeeper (fielder)</a:t>
            </a:r>
          </a:p>
        </p:txBody>
      </p:sp>
      <p:sp>
        <p:nvSpPr>
          <p:cNvPr id="10" name="TextBox 9">
            <a:extLst>
              <a:ext uri="{FF2B5EF4-FFF2-40B4-BE49-F238E27FC236}">
                <a16:creationId xmlns:a16="http://schemas.microsoft.com/office/drawing/2014/main" id="{47D27D9D-FFB5-4D29-8BB4-F37B834451A6}"/>
              </a:ext>
            </a:extLst>
          </p:cNvPr>
          <p:cNvSpPr txBox="1"/>
          <p:nvPr/>
        </p:nvSpPr>
        <p:spPr>
          <a:xfrm>
            <a:off x="7333289" y="2880256"/>
            <a:ext cx="1913080" cy="584775"/>
          </a:xfrm>
          <a:prstGeom prst="rect">
            <a:avLst/>
          </a:prstGeom>
          <a:noFill/>
        </p:spPr>
        <p:txBody>
          <a:bodyPr wrap="square" rtlCol="0">
            <a:spAutoFit/>
          </a:bodyPr>
          <a:lstStyle/>
          <a:p>
            <a:pPr algn="ctr"/>
            <a:r>
              <a:rPr lang="en-US" sz="1600" dirty="0">
                <a:solidFill>
                  <a:schemeClr val="bg1"/>
                </a:solidFill>
                <a:latin typeface="Montserrat" panose="02000505000000020004" pitchFamily="2" charset="77"/>
              </a:rPr>
              <a:t>Mid-off </a:t>
            </a:r>
          </a:p>
          <a:p>
            <a:pPr algn="ctr"/>
            <a:r>
              <a:rPr lang="en-US" sz="1600" dirty="0">
                <a:solidFill>
                  <a:schemeClr val="bg1"/>
                </a:solidFill>
                <a:latin typeface="Montserrat" panose="02000505000000020004" pitchFamily="2" charset="77"/>
              </a:rPr>
              <a:t>(fielder)</a:t>
            </a:r>
          </a:p>
        </p:txBody>
      </p:sp>
    </p:spTree>
    <p:extLst>
      <p:ext uri="{BB962C8B-B14F-4D97-AF65-F5344CB8AC3E}">
        <p14:creationId xmlns:p14="http://schemas.microsoft.com/office/powerpoint/2010/main" val="4133838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4A00-7390-3FA8-078A-E4A45998D1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2283CF-9305-F09A-7C78-FA10FE9D4C62}"/>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EE7523BF-F306-6F42-0305-0F36D8AE9A46}"/>
              </a:ext>
            </a:extLst>
          </p:cNvPr>
          <p:cNvSpPr/>
          <p:nvPr/>
        </p:nvSpPr>
        <p:spPr>
          <a:xfrm>
            <a:off x="249621" y="285652"/>
            <a:ext cx="9406758" cy="6358758"/>
          </a:xfrm>
          <a:prstGeom prst="rect">
            <a:avLst/>
          </a:prstGeom>
          <a:ln w="57150">
            <a:solidFill>
              <a:srgbClr val="A338A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14">
            <a:extLst>
              <a:ext uri="{FF2B5EF4-FFF2-40B4-BE49-F238E27FC236}">
                <a16:creationId xmlns:a16="http://schemas.microsoft.com/office/drawing/2014/main" id="{7D710A12-9AB1-4A0E-7AD6-A07972F2716F}"/>
              </a:ext>
            </a:extLst>
          </p:cNvPr>
          <p:cNvSpPr/>
          <p:nvPr/>
        </p:nvSpPr>
        <p:spPr>
          <a:xfrm>
            <a:off x="249621" y="285652"/>
            <a:ext cx="7386898" cy="562504"/>
          </a:xfrm>
          <a:custGeom>
            <a:avLst/>
            <a:gdLst>
              <a:gd name="connsiteX0" fmla="*/ 0 w 3460531"/>
              <a:gd name="connsiteY0" fmla="*/ 0 h 623045"/>
              <a:gd name="connsiteX1" fmla="*/ 3460531 w 3460531"/>
              <a:gd name="connsiteY1" fmla="*/ 0 h 623045"/>
              <a:gd name="connsiteX2" fmla="*/ 3460531 w 3460531"/>
              <a:gd name="connsiteY2" fmla="*/ 623045 h 623045"/>
              <a:gd name="connsiteX3" fmla="*/ 0 w 3460531"/>
              <a:gd name="connsiteY3" fmla="*/ 623045 h 623045"/>
              <a:gd name="connsiteX4" fmla="*/ 0 w 3460531"/>
              <a:gd name="connsiteY4" fmla="*/ 0 h 623045"/>
              <a:gd name="connsiteX0" fmla="*/ 0 w 3460531"/>
              <a:gd name="connsiteY0" fmla="*/ 0 h 623045"/>
              <a:gd name="connsiteX1" fmla="*/ 2546131 w 3460531"/>
              <a:gd name="connsiteY1" fmla="*/ 10510 h 623045"/>
              <a:gd name="connsiteX2" fmla="*/ 3460531 w 3460531"/>
              <a:gd name="connsiteY2" fmla="*/ 623045 h 623045"/>
              <a:gd name="connsiteX3" fmla="*/ 0 w 3460531"/>
              <a:gd name="connsiteY3" fmla="*/ 623045 h 623045"/>
              <a:gd name="connsiteX4" fmla="*/ 0 w 3460531"/>
              <a:gd name="connsiteY4" fmla="*/ 0 h 623045"/>
              <a:gd name="connsiteX0" fmla="*/ 0 w 3460531"/>
              <a:gd name="connsiteY0" fmla="*/ 10511 h 612535"/>
              <a:gd name="connsiteX1" fmla="*/ 2546131 w 3460531"/>
              <a:gd name="connsiteY1" fmla="*/ 0 h 612535"/>
              <a:gd name="connsiteX2" fmla="*/ 3460531 w 3460531"/>
              <a:gd name="connsiteY2" fmla="*/ 612535 h 612535"/>
              <a:gd name="connsiteX3" fmla="*/ 0 w 3460531"/>
              <a:gd name="connsiteY3" fmla="*/ 612535 h 612535"/>
              <a:gd name="connsiteX4" fmla="*/ 0 w 3460531"/>
              <a:gd name="connsiteY4" fmla="*/ 10511 h 612535"/>
              <a:gd name="connsiteX0" fmla="*/ 0 w 3460531"/>
              <a:gd name="connsiteY0" fmla="*/ 0 h 602024"/>
              <a:gd name="connsiteX1" fmla="*/ 2609193 w 3460531"/>
              <a:gd name="connsiteY1" fmla="*/ 10510 h 602024"/>
              <a:gd name="connsiteX2" fmla="*/ 3460531 w 3460531"/>
              <a:gd name="connsiteY2" fmla="*/ 602024 h 602024"/>
              <a:gd name="connsiteX3" fmla="*/ 0 w 3460531"/>
              <a:gd name="connsiteY3" fmla="*/ 602024 h 602024"/>
              <a:gd name="connsiteX4" fmla="*/ 0 w 3460531"/>
              <a:gd name="connsiteY4" fmla="*/ 0 h 602024"/>
              <a:gd name="connsiteX0" fmla="*/ 0 w 3460531"/>
              <a:gd name="connsiteY0" fmla="*/ 0 h 602024"/>
              <a:gd name="connsiteX1" fmla="*/ 2935014 w 3460531"/>
              <a:gd name="connsiteY1" fmla="*/ 10510 h 602024"/>
              <a:gd name="connsiteX2" fmla="*/ 3460531 w 3460531"/>
              <a:gd name="connsiteY2" fmla="*/ 602024 h 602024"/>
              <a:gd name="connsiteX3" fmla="*/ 0 w 3460531"/>
              <a:gd name="connsiteY3" fmla="*/ 602024 h 602024"/>
              <a:gd name="connsiteX4" fmla="*/ 0 w 3460531"/>
              <a:gd name="connsiteY4" fmla="*/ 0 h 602024"/>
              <a:gd name="connsiteX0" fmla="*/ 0 w 3460531"/>
              <a:gd name="connsiteY0" fmla="*/ 10511 h 612535"/>
              <a:gd name="connsiteX1" fmla="*/ 2956035 w 3460531"/>
              <a:gd name="connsiteY1" fmla="*/ 0 h 612535"/>
              <a:gd name="connsiteX2" fmla="*/ 3460531 w 3460531"/>
              <a:gd name="connsiteY2" fmla="*/ 612535 h 612535"/>
              <a:gd name="connsiteX3" fmla="*/ 0 w 3460531"/>
              <a:gd name="connsiteY3" fmla="*/ 612535 h 612535"/>
              <a:gd name="connsiteX4" fmla="*/ 0 w 3460531"/>
              <a:gd name="connsiteY4" fmla="*/ 10511 h 612535"/>
              <a:gd name="connsiteX0" fmla="*/ 0 w 3460531"/>
              <a:gd name="connsiteY0" fmla="*/ 1 h 602025"/>
              <a:gd name="connsiteX1" fmla="*/ 2966545 w 3460531"/>
              <a:gd name="connsiteY1" fmla="*/ 0 h 602025"/>
              <a:gd name="connsiteX2" fmla="*/ 3460531 w 3460531"/>
              <a:gd name="connsiteY2" fmla="*/ 602025 h 602025"/>
              <a:gd name="connsiteX3" fmla="*/ 0 w 3460531"/>
              <a:gd name="connsiteY3" fmla="*/ 602025 h 602025"/>
              <a:gd name="connsiteX4" fmla="*/ 0 w 3460531"/>
              <a:gd name="connsiteY4" fmla="*/ 1 h 602025"/>
              <a:gd name="connsiteX0" fmla="*/ 0 w 3354512"/>
              <a:gd name="connsiteY0" fmla="*/ 1 h 602025"/>
              <a:gd name="connsiteX1" fmla="*/ 2966545 w 3354512"/>
              <a:gd name="connsiteY1" fmla="*/ 0 h 602025"/>
              <a:gd name="connsiteX2" fmla="*/ 3354512 w 3354512"/>
              <a:gd name="connsiteY2" fmla="*/ 602025 h 602025"/>
              <a:gd name="connsiteX3" fmla="*/ 0 w 3354512"/>
              <a:gd name="connsiteY3" fmla="*/ 602025 h 602025"/>
              <a:gd name="connsiteX4" fmla="*/ 0 w 3354512"/>
              <a:gd name="connsiteY4" fmla="*/ 1 h 602025"/>
              <a:gd name="connsiteX0" fmla="*/ 0 w 3354512"/>
              <a:gd name="connsiteY0" fmla="*/ 0 h 602024"/>
              <a:gd name="connsiteX1" fmla="*/ 3185210 w 3354512"/>
              <a:gd name="connsiteY1" fmla="*/ 21019 h 602024"/>
              <a:gd name="connsiteX2" fmla="*/ 3354512 w 3354512"/>
              <a:gd name="connsiteY2" fmla="*/ 602024 h 602024"/>
              <a:gd name="connsiteX3" fmla="*/ 0 w 3354512"/>
              <a:gd name="connsiteY3" fmla="*/ 602024 h 602024"/>
              <a:gd name="connsiteX4" fmla="*/ 0 w 3354512"/>
              <a:gd name="connsiteY4" fmla="*/ 0 h 602024"/>
              <a:gd name="connsiteX0" fmla="*/ 0 w 3354512"/>
              <a:gd name="connsiteY0" fmla="*/ 10512 h 612536"/>
              <a:gd name="connsiteX1" fmla="*/ 3205089 w 3354512"/>
              <a:gd name="connsiteY1" fmla="*/ 0 h 612536"/>
              <a:gd name="connsiteX2" fmla="*/ 3354512 w 3354512"/>
              <a:gd name="connsiteY2" fmla="*/ 612536 h 612536"/>
              <a:gd name="connsiteX3" fmla="*/ 0 w 3354512"/>
              <a:gd name="connsiteY3" fmla="*/ 612536 h 612536"/>
              <a:gd name="connsiteX4" fmla="*/ 0 w 3354512"/>
              <a:gd name="connsiteY4" fmla="*/ 10512 h 612536"/>
              <a:gd name="connsiteX0" fmla="*/ 0 w 3354512"/>
              <a:gd name="connsiteY0" fmla="*/ 0 h 602024"/>
              <a:gd name="connsiteX1" fmla="*/ 3211715 w 3354512"/>
              <a:gd name="connsiteY1" fmla="*/ 31530 h 602024"/>
              <a:gd name="connsiteX2" fmla="*/ 3354512 w 3354512"/>
              <a:gd name="connsiteY2" fmla="*/ 602024 h 602024"/>
              <a:gd name="connsiteX3" fmla="*/ 0 w 3354512"/>
              <a:gd name="connsiteY3" fmla="*/ 602024 h 602024"/>
              <a:gd name="connsiteX4" fmla="*/ 0 w 3354512"/>
              <a:gd name="connsiteY4" fmla="*/ 0 h 602024"/>
              <a:gd name="connsiteX0" fmla="*/ 0 w 3354512"/>
              <a:gd name="connsiteY0" fmla="*/ 10511 h 612535"/>
              <a:gd name="connsiteX1" fmla="*/ 3251472 w 3354512"/>
              <a:gd name="connsiteY1" fmla="*/ 0 h 612535"/>
              <a:gd name="connsiteX2" fmla="*/ 3354512 w 3354512"/>
              <a:gd name="connsiteY2" fmla="*/ 612535 h 612535"/>
              <a:gd name="connsiteX3" fmla="*/ 0 w 3354512"/>
              <a:gd name="connsiteY3" fmla="*/ 612535 h 612535"/>
              <a:gd name="connsiteX4" fmla="*/ 0 w 3354512"/>
              <a:gd name="connsiteY4" fmla="*/ 10511 h 61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512" h="612535">
                <a:moveTo>
                  <a:pt x="0" y="10511"/>
                </a:moveTo>
                <a:lnTo>
                  <a:pt x="3251472" y="0"/>
                </a:lnTo>
                <a:lnTo>
                  <a:pt x="3354512" y="612535"/>
                </a:lnTo>
                <a:lnTo>
                  <a:pt x="0" y="612535"/>
                </a:lnTo>
                <a:lnTo>
                  <a:pt x="0" y="10511"/>
                </a:lnTo>
                <a:close/>
              </a:path>
            </a:pathLst>
          </a:custGeom>
          <a:solidFill>
            <a:srgbClr val="A338A6"/>
          </a:solidFill>
          <a:ln>
            <a:solidFill>
              <a:srgbClr val="A33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ext, logo&#10;&#10;Description automatically generated">
            <a:extLst>
              <a:ext uri="{FF2B5EF4-FFF2-40B4-BE49-F238E27FC236}">
                <a16:creationId xmlns:a16="http://schemas.microsoft.com/office/drawing/2014/main" id="{FF3B611B-3544-C76E-7FCC-2BA25DCEBA5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52793" y="244437"/>
            <a:ext cx="1103586" cy="714085"/>
          </a:xfrm>
          <a:prstGeom prst="rect">
            <a:avLst/>
          </a:prstGeom>
        </p:spPr>
      </p:pic>
      <p:sp>
        <p:nvSpPr>
          <p:cNvPr id="7" name="TextBox 6">
            <a:extLst>
              <a:ext uri="{FF2B5EF4-FFF2-40B4-BE49-F238E27FC236}">
                <a16:creationId xmlns:a16="http://schemas.microsoft.com/office/drawing/2014/main" id="{0D91EE7E-ACAE-3C7D-490F-8A1617E212C5}"/>
              </a:ext>
            </a:extLst>
          </p:cNvPr>
          <p:cNvSpPr txBox="1"/>
          <p:nvPr/>
        </p:nvSpPr>
        <p:spPr>
          <a:xfrm>
            <a:off x="375747" y="892267"/>
            <a:ext cx="9188293" cy="1200329"/>
          </a:xfrm>
          <a:prstGeom prst="rect">
            <a:avLst/>
          </a:prstGeom>
          <a:noFill/>
        </p:spPr>
        <p:txBody>
          <a:bodyPr wrap="square" rtlCol="0">
            <a:spAutoFit/>
          </a:bodyPr>
          <a:lstStyle/>
          <a:p>
            <a:pPr algn="just"/>
            <a:r>
              <a:rPr lang="en-GB" kern="100" dirty="0">
                <a:solidFill>
                  <a:srgbClr val="4C4C4C"/>
                </a:solidFill>
                <a:latin typeface="Sarabun" pitchFamily="2" charset="-34"/>
                <a:ea typeface="Calibri" panose="020F0502020204030204" pitchFamily="34" charset="0"/>
                <a:cs typeface="Sarabun" pitchFamily="2" charset="-34"/>
              </a:rPr>
              <a:t>A cricket pitch is divided into two imaginary halves.  One half is called the ON side, and the other half is called the OFF side.  So when you are asked to field at ‘mid-on’, you know that you must stand on the ON side of the pitch, and if you are fielding at ‘mid-off’, you are fielding on the OFF side of the pitch.  </a:t>
            </a:r>
            <a:endParaRPr lang="en-GB" sz="1800" kern="100" dirty="0">
              <a:solidFill>
                <a:srgbClr val="4C4C4C"/>
              </a:solidFill>
              <a:effectLst/>
              <a:latin typeface="Sarabun" pitchFamily="2" charset="-34"/>
              <a:ea typeface="Calibri" panose="020F0502020204030204" pitchFamily="34" charset="0"/>
              <a:cs typeface="Sarabun" pitchFamily="2" charset="-34"/>
            </a:endParaRPr>
          </a:p>
        </p:txBody>
      </p:sp>
      <p:sp>
        <p:nvSpPr>
          <p:cNvPr id="8" name="TextBox 7">
            <a:extLst>
              <a:ext uri="{FF2B5EF4-FFF2-40B4-BE49-F238E27FC236}">
                <a16:creationId xmlns:a16="http://schemas.microsoft.com/office/drawing/2014/main" id="{5DB32B35-44CD-71B3-619B-8DB654F4A328}"/>
              </a:ext>
            </a:extLst>
          </p:cNvPr>
          <p:cNvSpPr txBox="1"/>
          <p:nvPr/>
        </p:nvSpPr>
        <p:spPr>
          <a:xfrm>
            <a:off x="375747" y="287819"/>
            <a:ext cx="6613610" cy="584775"/>
          </a:xfrm>
          <a:prstGeom prst="rect">
            <a:avLst/>
          </a:prstGeom>
          <a:noFill/>
        </p:spPr>
        <p:txBody>
          <a:bodyPr wrap="square" rtlCol="0">
            <a:spAutoFit/>
          </a:bodyPr>
          <a:lstStyle/>
          <a:p>
            <a:r>
              <a:rPr lang="en-US" sz="3200" dirty="0">
                <a:solidFill>
                  <a:schemeClr val="bg1"/>
                </a:solidFill>
                <a:latin typeface="Montserrat" panose="02000505000000020004" pitchFamily="2" charset="77"/>
              </a:rPr>
              <a:t>What is the on and off side?</a:t>
            </a:r>
          </a:p>
        </p:txBody>
      </p:sp>
      <p:sp>
        <p:nvSpPr>
          <p:cNvPr id="9" name="Oval 8">
            <a:extLst>
              <a:ext uri="{FF2B5EF4-FFF2-40B4-BE49-F238E27FC236}">
                <a16:creationId xmlns:a16="http://schemas.microsoft.com/office/drawing/2014/main" id="{DD985193-B703-49F1-8216-F33BEA88B50A}"/>
              </a:ext>
            </a:extLst>
          </p:cNvPr>
          <p:cNvSpPr/>
          <p:nvPr/>
        </p:nvSpPr>
        <p:spPr>
          <a:xfrm>
            <a:off x="483474" y="2297305"/>
            <a:ext cx="2989069" cy="4088100"/>
          </a:xfrm>
          <a:prstGeom prst="ellipse">
            <a:avLst/>
          </a:prstGeom>
          <a:solidFill>
            <a:srgbClr val="B8DE7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ACC5A5E-78F9-0C34-8139-B64DEB5964E3}"/>
              </a:ext>
            </a:extLst>
          </p:cNvPr>
          <p:cNvSpPr/>
          <p:nvPr/>
        </p:nvSpPr>
        <p:spPr>
          <a:xfrm>
            <a:off x="1848958" y="3565604"/>
            <a:ext cx="303688" cy="159958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45D4C2D5-94D3-1BAC-3A6D-6124C2AC5094}"/>
              </a:ext>
            </a:extLst>
          </p:cNvPr>
          <p:cNvCxnSpPr>
            <a:cxnSpLocks/>
          </p:cNvCxnSpPr>
          <p:nvPr/>
        </p:nvCxnSpPr>
        <p:spPr>
          <a:xfrm>
            <a:off x="1797455" y="4931554"/>
            <a:ext cx="4199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A set of black pictograms of people playing baseball&#10;&#10;Description automatically generated with low confidence">
            <a:extLst>
              <a:ext uri="{FF2B5EF4-FFF2-40B4-BE49-F238E27FC236}">
                <a16:creationId xmlns:a16="http://schemas.microsoft.com/office/drawing/2014/main" id="{F2EBF0D3-461A-BF00-5641-59BDEDA539AB}"/>
              </a:ext>
            </a:extLst>
          </p:cNvPr>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blip>
          <a:srcRect l="43461" t="40071" r="43553" b="38497"/>
          <a:stretch/>
        </p:blipFill>
        <p:spPr>
          <a:xfrm flipH="1">
            <a:off x="1450884" y="4640171"/>
            <a:ext cx="611647" cy="629241"/>
          </a:xfrm>
          <a:prstGeom prst="rect">
            <a:avLst/>
          </a:prstGeom>
        </p:spPr>
      </p:pic>
      <p:cxnSp>
        <p:nvCxnSpPr>
          <p:cNvPr id="12" name="Straight Connector 11">
            <a:extLst>
              <a:ext uri="{FF2B5EF4-FFF2-40B4-BE49-F238E27FC236}">
                <a16:creationId xmlns:a16="http://schemas.microsoft.com/office/drawing/2014/main" id="{8E5573F2-FA79-C446-A370-B8FC68D82AC8}"/>
              </a:ext>
            </a:extLst>
          </p:cNvPr>
          <p:cNvCxnSpPr>
            <a:cxnSpLocks/>
          </p:cNvCxnSpPr>
          <p:nvPr/>
        </p:nvCxnSpPr>
        <p:spPr>
          <a:xfrm>
            <a:off x="1797455" y="3819709"/>
            <a:ext cx="4199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0E8B71-3D87-8A3C-45AE-F9F4F745A23A}"/>
              </a:ext>
            </a:extLst>
          </p:cNvPr>
          <p:cNvSpPr txBox="1"/>
          <p:nvPr/>
        </p:nvSpPr>
        <p:spPr>
          <a:xfrm>
            <a:off x="681037" y="3022341"/>
            <a:ext cx="1330132" cy="338554"/>
          </a:xfrm>
          <a:prstGeom prst="rect">
            <a:avLst/>
          </a:prstGeom>
          <a:noFill/>
          <a:ln>
            <a:noFill/>
          </a:ln>
        </p:spPr>
        <p:txBody>
          <a:bodyPr wrap="square" rtlCol="0">
            <a:spAutoFit/>
          </a:bodyPr>
          <a:lstStyle/>
          <a:p>
            <a:r>
              <a:rPr lang="en-US" sz="1600" b="1" dirty="0">
                <a:solidFill>
                  <a:srgbClr val="A338A6"/>
                </a:solidFill>
                <a:latin typeface="Montserrat" panose="02000505000000020004" pitchFamily="2" charset="77"/>
                <a:cs typeface="Sarabun" pitchFamily="2" charset="-34"/>
              </a:rPr>
              <a:t>On side</a:t>
            </a:r>
          </a:p>
        </p:txBody>
      </p:sp>
      <p:sp>
        <p:nvSpPr>
          <p:cNvPr id="15" name="TextBox 14">
            <a:extLst>
              <a:ext uri="{FF2B5EF4-FFF2-40B4-BE49-F238E27FC236}">
                <a16:creationId xmlns:a16="http://schemas.microsoft.com/office/drawing/2014/main" id="{DEE3779A-228E-C89D-D4A1-42996BDA3E1F}"/>
              </a:ext>
            </a:extLst>
          </p:cNvPr>
          <p:cNvSpPr txBox="1"/>
          <p:nvPr/>
        </p:nvSpPr>
        <p:spPr>
          <a:xfrm>
            <a:off x="2253239" y="3015645"/>
            <a:ext cx="1330132" cy="338554"/>
          </a:xfrm>
          <a:prstGeom prst="rect">
            <a:avLst/>
          </a:prstGeom>
          <a:noFill/>
          <a:ln>
            <a:noFill/>
          </a:ln>
        </p:spPr>
        <p:txBody>
          <a:bodyPr wrap="square" rtlCol="0">
            <a:spAutoFit/>
          </a:bodyPr>
          <a:lstStyle/>
          <a:p>
            <a:r>
              <a:rPr lang="en-US" sz="1600" b="1" dirty="0">
                <a:solidFill>
                  <a:srgbClr val="A338A6"/>
                </a:solidFill>
                <a:latin typeface="Montserrat" panose="02000505000000020004" pitchFamily="2" charset="77"/>
                <a:cs typeface="Sarabun" pitchFamily="2" charset="-34"/>
              </a:rPr>
              <a:t>Off side</a:t>
            </a:r>
          </a:p>
        </p:txBody>
      </p:sp>
      <p:sp>
        <p:nvSpPr>
          <p:cNvPr id="19" name="TextBox 18">
            <a:extLst>
              <a:ext uri="{FF2B5EF4-FFF2-40B4-BE49-F238E27FC236}">
                <a16:creationId xmlns:a16="http://schemas.microsoft.com/office/drawing/2014/main" id="{294128A3-134C-BA50-70DD-4BA28C6AD59D}"/>
              </a:ext>
            </a:extLst>
          </p:cNvPr>
          <p:cNvSpPr txBox="1"/>
          <p:nvPr/>
        </p:nvSpPr>
        <p:spPr>
          <a:xfrm>
            <a:off x="3822999" y="2084786"/>
            <a:ext cx="2675397" cy="4401205"/>
          </a:xfrm>
          <a:prstGeom prst="rect">
            <a:avLst/>
          </a:prstGeom>
          <a:noFill/>
        </p:spPr>
        <p:txBody>
          <a:bodyPr wrap="square" rtlCol="0">
            <a:spAutoFit/>
          </a:bodyPr>
          <a:lstStyle/>
          <a:p>
            <a:r>
              <a:rPr lang="en-US" sz="2800" dirty="0">
                <a:solidFill>
                  <a:srgbClr val="549963"/>
                </a:solidFill>
                <a:latin typeface="Montserrat" panose="02000505000000020004" pitchFamily="2" charset="77"/>
              </a:rPr>
              <a:t>Important!</a:t>
            </a:r>
          </a:p>
          <a:p>
            <a:r>
              <a:rPr lang="en-US" dirty="0">
                <a:solidFill>
                  <a:srgbClr val="4C4C4C"/>
                </a:solidFill>
                <a:latin typeface="Sarabun" pitchFamily="2" charset="-34"/>
                <a:cs typeface="Sarabun" pitchFamily="2" charset="-34"/>
              </a:rPr>
              <a:t>Because the halves are imaginary, the can be changed.  And they change depending on whether the batter is left or right-handed.  The fielders adjust their positions depending on whether the batter is left or right-handed. </a:t>
            </a:r>
          </a:p>
          <a:p>
            <a:pPr algn="ctr"/>
            <a:r>
              <a:rPr lang="en-US" dirty="0">
                <a:solidFill>
                  <a:srgbClr val="4C4C4C"/>
                </a:solidFill>
                <a:latin typeface="Montserrat" panose="02000505000000020004" pitchFamily="2" charset="77"/>
                <a:cs typeface="Sarabun" pitchFamily="2" charset="-34"/>
              </a:rPr>
              <a:t>*90% of people are right-handed, so there is not too much switching the field!*</a:t>
            </a:r>
          </a:p>
        </p:txBody>
      </p:sp>
      <p:sp>
        <p:nvSpPr>
          <p:cNvPr id="20" name="TextBox 19">
            <a:extLst>
              <a:ext uri="{FF2B5EF4-FFF2-40B4-BE49-F238E27FC236}">
                <a16:creationId xmlns:a16="http://schemas.microsoft.com/office/drawing/2014/main" id="{0AFDC0FD-B5BE-D751-73C8-D40FA93D43D2}"/>
              </a:ext>
            </a:extLst>
          </p:cNvPr>
          <p:cNvSpPr txBox="1"/>
          <p:nvPr/>
        </p:nvSpPr>
        <p:spPr>
          <a:xfrm>
            <a:off x="1009239" y="5238663"/>
            <a:ext cx="1996342" cy="584775"/>
          </a:xfrm>
          <a:prstGeom prst="rect">
            <a:avLst/>
          </a:prstGeom>
          <a:noFill/>
          <a:ln>
            <a:noFill/>
          </a:ln>
        </p:spPr>
        <p:txBody>
          <a:bodyPr wrap="square" rtlCol="0">
            <a:spAutoFit/>
          </a:bodyPr>
          <a:lstStyle/>
          <a:p>
            <a:pPr algn="ctr"/>
            <a:r>
              <a:rPr lang="en-US" sz="1600" b="1" u="sng" dirty="0">
                <a:solidFill>
                  <a:schemeClr val="bg1"/>
                </a:solidFill>
                <a:latin typeface="Montserrat" panose="02000505000000020004" pitchFamily="2" charset="77"/>
                <a:cs typeface="Sarabun" pitchFamily="2" charset="-34"/>
              </a:rPr>
              <a:t>Right</a:t>
            </a:r>
            <a:r>
              <a:rPr lang="en-US" sz="1600" b="1" dirty="0">
                <a:solidFill>
                  <a:schemeClr val="bg1"/>
                </a:solidFill>
                <a:latin typeface="Montserrat" panose="02000505000000020004" pitchFamily="2" charset="77"/>
                <a:cs typeface="Sarabun" pitchFamily="2" charset="-34"/>
              </a:rPr>
              <a:t>-handed batter</a:t>
            </a:r>
          </a:p>
        </p:txBody>
      </p:sp>
      <p:cxnSp>
        <p:nvCxnSpPr>
          <p:cNvPr id="22" name="Straight Connector 21">
            <a:extLst>
              <a:ext uri="{FF2B5EF4-FFF2-40B4-BE49-F238E27FC236}">
                <a16:creationId xmlns:a16="http://schemas.microsoft.com/office/drawing/2014/main" id="{1F252498-FCA9-7B7C-AA7F-D39227628B0C}"/>
              </a:ext>
            </a:extLst>
          </p:cNvPr>
          <p:cNvCxnSpPr>
            <a:stCxn id="9" idx="0"/>
          </p:cNvCxnSpPr>
          <p:nvPr/>
        </p:nvCxnSpPr>
        <p:spPr>
          <a:xfrm flipH="1">
            <a:off x="1978008" y="2297305"/>
            <a:ext cx="1" cy="4088100"/>
          </a:xfrm>
          <a:prstGeom prst="line">
            <a:avLst/>
          </a:prstGeom>
          <a:ln w="12700">
            <a:solidFill>
              <a:srgbClr val="A338A6"/>
            </a:solidFill>
            <a:prstDash val="lgDash"/>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1417A469-63AB-D6A0-0E0C-B5974BCFB1F8}"/>
              </a:ext>
            </a:extLst>
          </p:cNvPr>
          <p:cNvSpPr/>
          <p:nvPr/>
        </p:nvSpPr>
        <p:spPr>
          <a:xfrm>
            <a:off x="6533103" y="2297305"/>
            <a:ext cx="2989069" cy="4088100"/>
          </a:xfrm>
          <a:prstGeom prst="ellipse">
            <a:avLst/>
          </a:prstGeom>
          <a:solidFill>
            <a:srgbClr val="B8DE7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11257C2-BB26-2620-3B10-AFB78D3A025A}"/>
              </a:ext>
            </a:extLst>
          </p:cNvPr>
          <p:cNvSpPr/>
          <p:nvPr/>
        </p:nvSpPr>
        <p:spPr>
          <a:xfrm>
            <a:off x="7898587" y="3565604"/>
            <a:ext cx="303688" cy="159958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812F80C-072B-C1CD-63DD-57A8C79AA7E9}"/>
              </a:ext>
            </a:extLst>
          </p:cNvPr>
          <p:cNvCxnSpPr>
            <a:cxnSpLocks/>
          </p:cNvCxnSpPr>
          <p:nvPr/>
        </p:nvCxnSpPr>
        <p:spPr>
          <a:xfrm>
            <a:off x="7847084" y="4931554"/>
            <a:ext cx="4199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descr="A set of black pictograms of people playing baseball&#10;&#10;Description automatically generated with low confidence">
            <a:extLst>
              <a:ext uri="{FF2B5EF4-FFF2-40B4-BE49-F238E27FC236}">
                <a16:creationId xmlns:a16="http://schemas.microsoft.com/office/drawing/2014/main" id="{504B483E-BC39-6B5F-4446-0EEB86C21761}"/>
              </a:ext>
            </a:extLst>
          </p:cNvPr>
          <p:cNvPicPr>
            <a:picLocks noChangeAspect="1"/>
          </p:cNvPicPr>
          <p:nvPr/>
        </p:nvPicPr>
        <p:blipFill rotWithShape="1">
          <a:blip r:embed="rId4">
            <a:clrChange>
              <a:clrFrom>
                <a:srgbClr val="FFFFFF"/>
              </a:clrFrom>
              <a:clrTo>
                <a:srgbClr val="FFFFFF">
                  <a:alpha val="0"/>
                </a:srgbClr>
              </a:clrTo>
            </a:clrChange>
          </a:blip>
          <a:srcRect l="43461" t="40071" r="43553" b="38497"/>
          <a:stretch/>
        </p:blipFill>
        <p:spPr>
          <a:xfrm>
            <a:off x="7896451" y="4665037"/>
            <a:ext cx="611647" cy="629241"/>
          </a:xfrm>
          <a:prstGeom prst="rect">
            <a:avLst/>
          </a:prstGeom>
        </p:spPr>
      </p:pic>
      <p:cxnSp>
        <p:nvCxnSpPr>
          <p:cNvPr id="36" name="Straight Connector 35">
            <a:extLst>
              <a:ext uri="{FF2B5EF4-FFF2-40B4-BE49-F238E27FC236}">
                <a16:creationId xmlns:a16="http://schemas.microsoft.com/office/drawing/2014/main" id="{B07A8FB4-4957-948E-E56C-19B83DA3C814}"/>
              </a:ext>
            </a:extLst>
          </p:cNvPr>
          <p:cNvCxnSpPr>
            <a:cxnSpLocks/>
          </p:cNvCxnSpPr>
          <p:nvPr/>
        </p:nvCxnSpPr>
        <p:spPr>
          <a:xfrm>
            <a:off x="7847084" y="3819709"/>
            <a:ext cx="4199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987D0EB-B286-580D-CA21-BFA97889BACF}"/>
              </a:ext>
            </a:extLst>
          </p:cNvPr>
          <p:cNvSpPr txBox="1"/>
          <p:nvPr/>
        </p:nvSpPr>
        <p:spPr>
          <a:xfrm>
            <a:off x="8229035" y="2987700"/>
            <a:ext cx="1330132" cy="338554"/>
          </a:xfrm>
          <a:prstGeom prst="rect">
            <a:avLst/>
          </a:prstGeom>
          <a:noFill/>
          <a:ln>
            <a:noFill/>
          </a:ln>
        </p:spPr>
        <p:txBody>
          <a:bodyPr wrap="square" rtlCol="0">
            <a:spAutoFit/>
          </a:bodyPr>
          <a:lstStyle/>
          <a:p>
            <a:r>
              <a:rPr lang="en-US" sz="1600" b="1" dirty="0">
                <a:solidFill>
                  <a:srgbClr val="A338A6"/>
                </a:solidFill>
                <a:latin typeface="Montserrat" panose="02000505000000020004" pitchFamily="2" charset="77"/>
                <a:cs typeface="Sarabun" pitchFamily="2" charset="-34"/>
              </a:rPr>
              <a:t>On side</a:t>
            </a:r>
          </a:p>
        </p:txBody>
      </p:sp>
      <p:sp>
        <p:nvSpPr>
          <p:cNvPr id="38" name="TextBox 37">
            <a:extLst>
              <a:ext uri="{FF2B5EF4-FFF2-40B4-BE49-F238E27FC236}">
                <a16:creationId xmlns:a16="http://schemas.microsoft.com/office/drawing/2014/main" id="{B542DC00-6F8A-150D-A100-9247993A0CF9}"/>
              </a:ext>
            </a:extLst>
          </p:cNvPr>
          <p:cNvSpPr txBox="1"/>
          <p:nvPr/>
        </p:nvSpPr>
        <p:spPr>
          <a:xfrm>
            <a:off x="6854604" y="2973664"/>
            <a:ext cx="1330132" cy="338554"/>
          </a:xfrm>
          <a:prstGeom prst="rect">
            <a:avLst/>
          </a:prstGeom>
          <a:noFill/>
          <a:ln>
            <a:noFill/>
          </a:ln>
        </p:spPr>
        <p:txBody>
          <a:bodyPr wrap="square" rtlCol="0">
            <a:spAutoFit/>
          </a:bodyPr>
          <a:lstStyle/>
          <a:p>
            <a:r>
              <a:rPr lang="en-US" sz="1600" b="1" dirty="0">
                <a:solidFill>
                  <a:srgbClr val="A338A6"/>
                </a:solidFill>
                <a:latin typeface="Montserrat" panose="02000505000000020004" pitchFamily="2" charset="77"/>
                <a:cs typeface="Sarabun" pitchFamily="2" charset="-34"/>
              </a:rPr>
              <a:t>Off side</a:t>
            </a:r>
          </a:p>
        </p:txBody>
      </p:sp>
      <p:sp>
        <p:nvSpPr>
          <p:cNvPr id="39" name="TextBox 38">
            <a:extLst>
              <a:ext uri="{FF2B5EF4-FFF2-40B4-BE49-F238E27FC236}">
                <a16:creationId xmlns:a16="http://schemas.microsoft.com/office/drawing/2014/main" id="{4C25B352-0F49-0915-2517-1E9DDA25795F}"/>
              </a:ext>
            </a:extLst>
          </p:cNvPr>
          <p:cNvSpPr txBox="1"/>
          <p:nvPr/>
        </p:nvSpPr>
        <p:spPr>
          <a:xfrm>
            <a:off x="7058868" y="5238663"/>
            <a:ext cx="1996342" cy="584775"/>
          </a:xfrm>
          <a:prstGeom prst="rect">
            <a:avLst/>
          </a:prstGeom>
          <a:noFill/>
          <a:ln>
            <a:noFill/>
          </a:ln>
        </p:spPr>
        <p:txBody>
          <a:bodyPr wrap="square" rtlCol="0">
            <a:spAutoFit/>
          </a:bodyPr>
          <a:lstStyle/>
          <a:p>
            <a:pPr algn="ctr"/>
            <a:r>
              <a:rPr lang="en-US" sz="1600" b="1" u="sng" dirty="0">
                <a:solidFill>
                  <a:schemeClr val="bg1"/>
                </a:solidFill>
                <a:latin typeface="Montserrat" panose="02000505000000020004" pitchFamily="2" charset="77"/>
                <a:cs typeface="Sarabun" pitchFamily="2" charset="-34"/>
              </a:rPr>
              <a:t>Left</a:t>
            </a:r>
            <a:r>
              <a:rPr lang="en-US" sz="1600" b="1" dirty="0">
                <a:solidFill>
                  <a:schemeClr val="bg1"/>
                </a:solidFill>
                <a:latin typeface="Montserrat" panose="02000505000000020004" pitchFamily="2" charset="77"/>
                <a:cs typeface="Sarabun" pitchFamily="2" charset="-34"/>
              </a:rPr>
              <a:t>-handed batter</a:t>
            </a:r>
          </a:p>
        </p:txBody>
      </p:sp>
      <p:cxnSp>
        <p:nvCxnSpPr>
          <p:cNvPr id="40" name="Straight Connector 39">
            <a:extLst>
              <a:ext uri="{FF2B5EF4-FFF2-40B4-BE49-F238E27FC236}">
                <a16:creationId xmlns:a16="http://schemas.microsoft.com/office/drawing/2014/main" id="{2842134B-E8D8-B033-0C54-2DD4FE2FF222}"/>
              </a:ext>
            </a:extLst>
          </p:cNvPr>
          <p:cNvCxnSpPr>
            <a:stCxn id="32" idx="0"/>
          </p:cNvCxnSpPr>
          <p:nvPr/>
        </p:nvCxnSpPr>
        <p:spPr>
          <a:xfrm flipH="1">
            <a:off x="8027637" y="2297305"/>
            <a:ext cx="1" cy="4088100"/>
          </a:xfrm>
          <a:prstGeom prst="line">
            <a:avLst/>
          </a:prstGeom>
          <a:ln w="12700">
            <a:solidFill>
              <a:srgbClr val="A338A6"/>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490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F644E89-DAD8-9F2B-C9CC-328364C8FDD7}"/>
              </a:ext>
            </a:extLst>
          </p:cNvPr>
          <p:cNvSpPr/>
          <p:nvPr/>
        </p:nvSpPr>
        <p:spPr>
          <a:xfrm>
            <a:off x="249621" y="285652"/>
            <a:ext cx="9406758" cy="6358758"/>
          </a:xfrm>
          <a:prstGeom prst="rect">
            <a:avLst/>
          </a:prstGeom>
          <a:ln w="571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tangle 14">
            <a:extLst>
              <a:ext uri="{FF2B5EF4-FFF2-40B4-BE49-F238E27FC236}">
                <a16:creationId xmlns:a16="http://schemas.microsoft.com/office/drawing/2014/main" id="{27ECC424-793A-D6E6-0AD4-30A56B55640F}"/>
              </a:ext>
            </a:extLst>
          </p:cNvPr>
          <p:cNvSpPr/>
          <p:nvPr/>
        </p:nvSpPr>
        <p:spPr>
          <a:xfrm>
            <a:off x="249621" y="285652"/>
            <a:ext cx="7639384" cy="562504"/>
          </a:xfrm>
          <a:custGeom>
            <a:avLst/>
            <a:gdLst>
              <a:gd name="connsiteX0" fmla="*/ 0 w 3460531"/>
              <a:gd name="connsiteY0" fmla="*/ 0 h 623045"/>
              <a:gd name="connsiteX1" fmla="*/ 3460531 w 3460531"/>
              <a:gd name="connsiteY1" fmla="*/ 0 h 623045"/>
              <a:gd name="connsiteX2" fmla="*/ 3460531 w 3460531"/>
              <a:gd name="connsiteY2" fmla="*/ 623045 h 623045"/>
              <a:gd name="connsiteX3" fmla="*/ 0 w 3460531"/>
              <a:gd name="connsiteY3" fmla="*/ 623045 h 623045"/>
              <a:gd name="connsiteX4" fmla="*/ 0 w 3460531"/>
              <a:gd name="connsiteY4" fmla="*/ 0 h 623045"/>
              <a:gd name="connsiteX0" fmla="*/ 0 w 3460531"/>
              <a:gd name="connsiteY0" fmla="*/ 0 h 623045"/>
              <a:gd name="connsiteX1" fmla="*/ 2546131 w 3460531"/>
              <a:gd name="connsiteY1" fmla="*/ 10510 h 623045"/>
              <a:gd name="connsiteX2" fmla="*/ 3460531 w 3460531"/>
              <a:gd name="connsiteY2" fmla="*/ 623045 h 623045"/>
              <a:gd name="connsiteX3" fmla="*/ 0 w 3460531"/>
              <a:gd name="connsiteY3" fmla="*/ 623045 h 623045"/>
              <a:gd name="connsiteX4" fmla="*/ 0 w 3460531"/>
              <a:gd name="connsiteY4" fmla="*/ 0 h 623045"/>
              <a:gd name="connsiteX0" fmla="*/ 0 w 3460531"/>
              <a:gd name="connsiteY0" fmla="*/ 10511 h 612535"/>
              <a:gd name="connsiteX1" fmla="*/ 2546131 w 3460531"/>
              <a:gd name="connsiteY1" fmla="*/ 0 h 612535"/>
              <a:gd name="connsiteX2" fmla="*/ 3460531 w 3460531"/>
              <a:gd name="connsiteY2" fmla="*/ 612535 h 612535"/>
              <a:gd name="connsiteX3" fmla="*/ 0 w 3460531"/>
              <a:gd name="connsiteY3" fmla="*/ 612535 h 612535"/>
              <a:gd name="connsiteX4" fmla="*/ 0 w 3460531"/>
              <a:gd name="connsiteY4" fmla="*/ 10511 h 612535"/>
              <a:gd name="connsiteX0" fmla="*/ 0 w 3460531"/>
              <a:gd name="connsiteY0" fmla="*/ 0 h 602024"/>
              <a:gd name="connsiteX1" fmla="*/ 2609193 w 3460531"/>
              <a:gd name="connsiteY1" fmla="*/ 10510 h 602024"/>
              <a:gd name="connsiteX2" fmla="*/ 3460531 w 3460531"/>
              <a:gd name="connsiteY2" fmla="*/ 602024 h 602024"/>
              <a:gd name="connsiteX3" fmla="*/ 0 w 3460531"/>
              <a:gd name="connsiteY3" fmla="*/ 602024 h 602024"/>
              <a:gd name="connsiteX4" fmla="*/ 0 w 3460531"/>
              <a:gd name="connsiteY4" fmla="*/ 0 h 602024"/>
              <a:gd name="connsiteX0" fmla="*/ 0 w 3460531"/>
              <a:gd name="connsiteY0" fmla="*/ 0 h 602024"/>
              <a:gd name="connsiteX1" fmla="*/ 2935014 w 3460531"/>
              <a:gd name="connsiteY1" fmla="*/ 10510 h 602024"/>
              <a:gd name="connsiteX2" fmla="*/ 3460531 w 3460531"/>
              <a:gd name="connsiteY2" fmla="*/ 602024 h 602024"/>
              <a:gd name="connsiteX3" fmla="*/ 0 w 3460531"/>
              <a:gd name="connsiteY3" fmla="*/ 602024 h 602024"/>
              <a:gd name="connsiteX4" fmla="*/ 0 w 3460531"/>
              <a:gd name="connsiteY4" fmla="*/ 0 h 602024"/>
              <a:gd name="connsiteX0" fmla="*/ 0 w 3460531"/>
              <a:gd name="connsiteY0" fmla="*/ 10511 h 612535"/>
              <a:gd name="connsiteX1" fmla="*/ 2956035 w 3460531"/>
              <a:gd name="connsiteY1" fmla="*/ 0 h 612535"/>
              <a:gd name="connsiteX2" fmla="*/ 3460531 w 3460531"/>
              <a:gd name="connsiteY2" fmla="*/ 612535 h 612535"/>
              <a:gd name="connsiteX3" fmla="*/ 0 w 3460531"/>
              <a:gd name="connsiteY3" fmla="*/ 612535 h 612535"/>
              <a:gd name="connsiteX4" fmla="*/ 0 w 3460531"/>
              <a:gd name="connsiteY4" fmla="*/ 10511 h 612535"/>
              <a:gd name="connsiteX0" fmla="*/ 0 w 3460531"/>
              <a:gd name="connsiteY0" fmla="*/ 1 h 602025"/>
              <a:gd name="connsiteX1" fmla="*/ 2966545 w 3460531"/>
              <a:gd name="connsiteY1" fmla="*/ 0 h 602025"/>
              <a:gd name="connsiteX2" fmla="*/ 3460531 w 3460531"/>
              <a:gd name="connsiteY2" fmla="*/ 602025 h 602025"/>
              <a:gd name="connsiteX3" fmla="*/ 0 w 3460531"/>
              <a:gd name="connsiteY3" fmla="*/ 602025 h 602025"/>
              <a:gd name="connsiteX4" fmla="*/ 0 w 3460531"/>
              <a:gd name="connsiteY4" fmla="*/ 1 h 602025"/>
              <a:gd name="connsiteX0" fmla="*/ 0 w 3354512"/>
              <a:gd name="connsiteY0" fmla="*/ 1 h 602025"/>
              <a:gd name="connsiteX1" fmla="*/ 2966545 w 3354512"/>
              <a:gd name="connsiteY1" fmla="*/ 0 h 602025"/>
              <a:gd name="connsiteX2" fmla="*/ 3354512 w 3354512"/>
              <a:gd name="connsiteY2" fmla="*/ 602025 h 602025"/>
              <a:gd name="connsiteX3" fmla="*/ 0 w 3354512"/>
              <a:gd name="connsiteY3" fmla="*/ 602025 h 602025"/>
              <a:gd name="connsiteX4" fmla="*/ 0 w 3354512"/>
              <a:gd name="connsiteY4" fmla="*/ 1 h 602025"/>
              <a:gd name="connsiteX0" fmla="*/ 0 w 3354512"/>
              <a:gd name="connsiteY0" fmla="*/ 0 h 602024"/>
              <a:gd name="connsiteX1" fmla="*/ 3185210 w 3354512"/>
              <a:gd name="connsiteY1" fmla="*/ 21019 h 602024"/>
              <a:gd name="connsiteX2" fmla="*/ 3354512 w 3354512"/>
              <a:gd name="connsiteY2" fmla="*/ 602024 h 602024"/>
              <a:gd name="connsiteX3" fmla="*/ 0 w 3354512"/>
              <a:gd name="connsiteY3" fmla="*/ 602024 h 602024"/>
              <a:gd name="connsiteX4" fmla="*/ 0 w 3354512"/>
              <a:gd name="connsiteY4" fmla="*/ 0 h 602024"/>
              <a:gd name="connsiteX0" fmla="*/ 0 w 3354512"/>
              <a:gd name="connsiteY0" fmla="*/ 10512 h 612536"/>
              <a:gd name="connsiteX1" fmla="*/ 3205089 w 3354512"/>
              <a:gd name="connsiteY1" fmla="*/ 0 h 612536"/>
              <a:gd name="connsiteX2" fmla="*/ 3354512 w 3354512"/>
              <a:gd name="connsiteY2" fmla="*/ 612536 h 612536"/>
              <a:gd name="connsiteX3" fmla="*/ 0 w 3354512"/>
              <a:gd name="connsiteY3" fmla="*/ 612536 h 612536"/>
              <a:gd name="connsiteX4" fmla="*/ 0 w 3354512"/>
              <a:gd name="connsiteY4" fmla="*/ 10512 h 612536"/>
              <a:gd name="connsiteX0" fmla="*/ 0 w 3354512"/>
              <a:gd name="connsiteY0" fmla="*/ 0 h 602024"/>
              <a:gd name="connsiteX1" fmla="*/ 3211715 w 3354512"/>
              <a:gd name="connsiteY1" fmla="*/ 31530 h 602024"/>
              <a:gd name="connsiteX2" fmla="*/ 3354512 w 3354512"/>
              <a:gd name="connsiteY2" fmla="*/ 602024 h 602024"/>
              <a:gd name="connsiteX3" fmla="*/ 0 w 3354512"/>
              <a:gd name="connsiteY3" fmla="*/ 602024 h 602024"/>
              <a:gd name="connsiteX4" fmla="*/ 0 w 3354512"/>
              <a:gd name="connsiteY4" fmla="*/ 0 h 602024"/>
              <a:gd name="connsiteX0" fmla="*/ 0 w 3354512"/>
              <a:gd name="connsiteY0" fmla="*/ 10511 h 612535"/>
              <a:gd name="connsiteX1" fmla="*/ 3251472 w 3354512"/>
              <a:gd name="connsiteY1" fmla="*/ 0 h 612535"/>
              <a:gd name="connsiteX2" fmla="*/ 3354512 w 3354512"/>
              <a:gd name="connsiteY2" fmla="*/ 612535 h 612535"/>
              <a:gd name="connsiteX3" fmla="*/ 0 w 3354512"/>
              <a:gd name="connsiteY3" fmla="*/ 612535 h 612535"/>
              <a:gd name="connsiteX4" fmla="*/ 0 w 3354512"/>
              <a:gd name="connsiteY4" fmla="*/ 10511 h 61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512" h="612535">
                <a:moveTo>
                  <a:pt x="0" y="10511"/>
                </a:moveTo>
                <a:lnTo>
                  <a:pt x="3251472" y="0"/>
                </a:lnTo>
                <a:lnTo>
                  <a:pt x="3354512" y="612535"/>
                </a:lnTo>
                <a:lnTo>
                  <a:pt x="0" y="612535"/>
                </a:lnTo>
                <a:lnTo>
                  <a:pt x="0" y="10511"/>
                </a:lnTo>
                <a:close/>
              </a:path>
            </a:pathLst>
          </a:custGeom>
          <a:solidFill>
            <a:srgbClr val="A338A6"/>
          </a:solidFill>
          <a:ln>
            <a:solidFill>
              <a:srgbClr val="A33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A8E6A30-B344-E4F6-ACC4-B181D88542F0}"/>
              </a:ext>
            </a:extLst>
          </p:cNvPr>
          <p:cNvSpPr txBox="1"/>
          <p:nvPr/>
        </p:nvSpPr>
        <p:spPr>
          <a:xfrm>
            <a:off x="375747" y="287819"/>
            <a:ext cx="6613610" cy="584775"/>
          </a:xfrm>
          <a:prstGeom prst="rect">
            <a:avLst/>
          </a:prstGeom>
          <a:noFill/>
        </p:spPr>
        <p:txBody>
          <a:bodyPr wrap="square" rtlCol="0">
            <a:spAutoFit/>
          </a:bodyPr>
          <a:lstStyle/>
          <a:p>
            <a:r>
              <a:rPr lang="en-US" sz="3200" dirty="0">
                <a:solidFill>
                  <a:schemeClr val="bg1"/>
                </a:solidFill>
                <a:latin typeface="Montserrat" panose="02000505000000020004" pitchFamily="2" charset="77"/>
              </a:rPr>
              <a:t>Fielding at mid-on/mid-off</a:t>
            </a:r>
          </a:p>
        </p:txBody>
      </p:sp>
      <p:sp>
        <p:nvSpPr>
          <p:cNvPr id="18" name="TextBox 17">
            <a:extLst>
              <a:ext uri="{FF2B5EF4-FFF2-40B4-BE49-F238E27FC236}">
                <a16:creationId xmlns:a16="http://schemas.microsoft.com/office/drawing/2014/main" id="{9982AD16-43BC-6EBB-44A5-5D0841EC3733}"/>
              </a:ext>
            </a:extLst>
          </p:cNvPr>
          <p:cNvSpPr txBox="1"/>
          <p:nvPr/>
        </p:nvSpPr>
        <p:spPr>
          <a:xfrm>
            <a:off x="718876" y="3716012"/>
            <a:ext cx="4478583" cy="1200329"/>
          </a:xfrm>
          <a:prstGeom prst="rect">
            <a:avLst/>
          </a:prstGeom>
          <a:ln w="28575">
            <a:solidFill>
              <a:srgbClr val="A338A6"/>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spcBef>
                <a:spcPts val="600"/>
              </a:spcBef>
            </a:pPr>
            <a:r>
              <a:rPr lang="en-GB" b="1" dirty="0">
                <a:solidFill>
                  <a:srgbClr val="4C4C4C"/>
                </a:solidFill>
                <a:latin typeface="Sarabun" pitchFamily="2" charset="-34"/>
                <a:ea typeface="Calibri" panose="020F0502020204030204" pitchFamily="34" charset="0"/>
                <a:cs typeface="Sarabun" pitchFamily="2" charset="-34"/>
              </a:rPr>
              <a:t>Silly Mid-On/Off </a:t>
            </a:r>
            <a:r>
              <a:rPr lang="en-GB" dirty="0">
                <a:solidFill>
                  <a:srgbClr val="4C4C4C"/>
                </a:solidFill>
                <a:latin typeface="Sarabun" pitchFamily="2" charset="-34"/>
                <a:ea typeface="Calibri" panose="020F0502020204030204" pitchFamily="34" charset="0"/>
                <a:cs typeface="Sarabun" pitchFamily="2" charset="-34"/>
              </a:rPr>
              <a:t>– when a fielder is positioned straight, very close to the bat. They are there to catch any balls hit in the air that stay close to a batter. </a:t>
            </a:r>
            <a:endParaRPr lang="en-GB" dirty="0">
              <a:solidFill>
                <a:srgbClr val="4C4C4C"/>
              </a:solidFill>
              <a:effectLst/>
              <a:latin typeface="Sarabun" pitchFamily="2" charset="-34"/>
              <a:ea typeface="Calibri" panose="020F0502020204030204" pitchFamily="34" charset="0"/>
              <a:cs typeface="Sarabun" pitchFamily="2" charset="-34"/>
            </a:endParaRPr>
          </a:p>
        </p:txBody>
      </p:sp>
      <p:pic>
        <p:nvPicPr>
          <p:cNvPr id="9" name="Picture 8" descr="Text, logo&#10;&#10;Description automatically generated">
            <a:extLst>
              <a:ext uri="{FF2B5EF4-FFF2-40B4-BE49-F238E27FC236}">
                <a16:creationId xmlns:a16="http://schemas.microsoft.com/office/drawing/2014/main" id="{32CAF1F3-B9D0-8E68-5CF4-387DE66902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52793" y="244437"/>
            <a:ext cx="1103586" cy="714085"/>
          </a:xfrm>
          <a:prstGeom prst="rect">
            <a:avLst/>
          </a:prstGeom>
        </p:spPr>
      </p:pic>
      <p:sp>
        <p:nvSpPr>
          <p:cNvPr id="5" name="TextBox 4">
            <a:extLst>
              <a:ext uri="{FF2B5EF4-FFF2-40B4-BE49-F238E27FC236}">
                <a16:creationId xmlns:a16="http://schemas.microsoft.com/office/drawing/2014/main" id="{DFBE7385-0A85-3D9A-1480-F1FE9949506F}"/>
              </a:ext>
            </a:extLst>
          </p:cNvPr>
          <p:cNvSpPr txBox="1"/>
          <p:nvPr/>
        </p:nvSpPr>
        <p:spPr>
          <a:xfrm>
            <a:off x="718876" y="1927582"/>
            <a:ext cx="4478583" cy="1477328"/>
          </a:xfrm>
          <a:prstGeom prst="rect">
            <a:avLst/>
          </a:prstGeom>
          <a:ln w="28575">
            <a:solidFill>
              <a:srgbClr val="A338A6"/>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spcBef>
                <a:spcPts val="600"/>
              </a:spcBef>
            </a:pPr>
            <a:r>
              <a:rPr lang="en-GB" b="1" dirty="0">
                <a:solidFill>
                  <a:srgbClr val="4C4C4C"/>
                </a:solidFill>
                <a:latin typeface="Sarabun" pitchFamily="2" charset="-34"/>
                <a:ea typeface="Calibri" panose="020F0502020204030204" pitchFamily="34" charset="0"/>
                <a:cs typeface="Sarabun" pitchFamily="2" charset="-34"/>
              </a:rPr>
              <a:t>Mid-On/Off </a:t>
            </a:r>
            <a:r>
              <a:rPr lang="en-GB" dirty="0">
                <a:solidFill>
                  <a:srgbClr val="4C4C4C"/>
                </a:solidFill>
                <a:latin typeface="Sarabun" pitchFamily="2" charset="-34"/>
                <a:ea typeface="Calibri" panose="020F0502020204030204" pitchFamily="34" charset="0"/>
                <a:cs typeface="Sarabun" pitchFamily="2" charset="-34"/>
              </a:rPr>
              <a:t>– when a fielder is positioned straight about 25 yards away from the batter. They are there to stop any quick singles by the batters after a drive shot is played. </a:t>
            </a:r>
            <a:endParaRPr lang="en-GB" dirty="0">
              <a:solidFill>
                <a:srgbClr val="4C4C4C"/>
              </a:solidFill>
              <a:effectLst/>
              <a:latin typeface="Sarabun" pitchFamily="2" charset="-34"/>
              <a:ea typeface="Calibri" panose="020F0502020204030204" pitchFamily="34" charset="0"/>
              <a:cs typeface="Sarabun" pitchFamily="2" charset="-34"/>
            </a:endParaRPr>
          </a:p>
        </p:txBody>
      </p:sp>
      <p:sp>
        <p:nvSpPr>
          <p:cNvPr id="7" name="TextBox 6">
            <a:extLst>
              <a:ext uri="{FF2B5EF4-FFF2-40B4-BE49-F238E27FC236}">
                <a16:creationId xmlns:a16="http://schemas.microsoft.com/office/drawing/2014/main" id="{DCDEA424-D404-B583-74F5-4793B45D01A0}"/>
              </a:ext>
            </a:extLst>
          </p:cNvPr>
          <p:cNvSpPr txBox="1"/>
          <p:nvPr/>
        </p:nvSpPr>
        <p:spPr>
          <a:xfrm>
            <a:off x="731021" y="5218246"/>
            <a:ext cx="4466438" cy="1200329"/>
          </a:xfrm>
          <a:prstGeom prst="rect">
            <a:avLst/>
          </a:prstGeom>
          <a:ln w="28575">
            <a:solidFill>
              <a:srgbClr val="A338A6"/>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spcBef>
                <a:spcPts val="600"/>
              </a:spcBef>
            </a:pPr>
            <a:r>
              <a:rPr lang="en-GB" b="1" dirty="0">
                <a:solidFill>
                  <a:srgbClr val="4C4C4C"/>
                </a:solidFill>
                <a:latin typeface="Sarabun" pitchFamily="2" charset="-34"/>
                <a:ea typeface="Calibri" panose="020F0502020204030204" pitchFamily="34" charset="0"/>
                <a:cs typeface="Sarabun" pitchFamily="2" charset="-34"/>
              </a:rPr>
              <a:t>Long-On/Off </a:t>
            </a:r>
            <a:r>
              <a:rPr lang="en-GB" dirty="0">
                <a:solidFill>
                  <a:srgbClr val="4C4C4C"/>
                </a:solidFill>
                <a:latin typeface="Sarabun" pitchFamily="2" charset="-34"/>
                <a:ea typeface="Calibri" panose="020F0502020204030204" pitchFamily="34" charset="0"/>
                <a:cs typeface="Sarabun" pitchFamily="2" charset="-34"/>
              </a:rPr>
              <a:t>– when a fielder is positioned straight next to the boundary. They are there to stop any boundaries from being hit by a batter playing a drive shot. </a:t>
            </a:r>
            <a:endParaRPr lang="en-GB" dirty="0">
              <a:solidFill>
                <a:srgbClr val="4C4C4C"/>
              </a:solidFill>
              <a:effectLst/>
              <a:latin typeface="Sarabun" pitchFamily="2" charset="-34"/>
              <a:ea typeface="Calibri" panose="020F0502020204030204" pitchFamily="34" charset="0"/>
              <a:cs typeface="Sarabun" pitchFamily="2" charset="-34"/>
            </a:endParaRPr>
          </a:p>
        </p:txBody>
      </p:sp>
      <p:sp>
        <p:nvSpPr>
          <p:cNvPr id="8" name="Oval 7">
            <a:extLst>
              <a:ext uri="{FF2B5EF4-FFF2-40B4-BE49-F238E27FC236}">
                <a16:creationId xmlns:a16="http://schemas.microsoft.com/office/drawing/2014/main" id="{1A3BF8C8-7BFB-F126-7FAC-812563917B09}"/>
              </a:ext>
            </a:extLst>
          </p:cNvPr>
          <p:cNvSpPr/>
          <p:nvPr/>
        </p:nvSpPr>
        <p:spPr>
          <a:xfrm>
            <a:off x="5461401" y="1397842"/>
            <a:ext cx="3911213" cy="4785514"/>
          </a:xfrm>
          <a:prstGeom prst="ellipse">
            <a:avLst/>
          </a:prstGeom>
          <a:solidFill>
            <a:srgbClr val="B8DE7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92B6927-74C9-6E1B-BE39-E53FE56AE925}"/>
              </a:ext>
            </a:extLst>
          </p:cNvPr>
          <p:cNvSpPr/>
          <p:nvPr/>
        </p:nvSpPr>
        <p:spPr>
          <a:xfrm>
            <a:off x="7265163" y="3066582"/>
            <a:ext cx="303688" cy="159958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D579688E-6522-CAE4-4D88-15D93F4A5146}"/>
              </a:ext>
            </a:extLst>
          </p:cNvPr>
          <p:cNvSpPr txBox="1"/>
          <p:nvPr/>
        </p:nvSpPr>
        <p:spPr>
          <a:xfrm>
            <a:off x="8096485" y="4278183"/>
            <a:ext cx="1093114" cy="253916"/>
          </a:xfrm>
          <a:prstGeom prst="rect">
            <a:avLst/>
          </a:prstGeom>
          <a:noFill/>
          <a:ln>
            <a:noFill/>
          </a:ln>
        </p:spPr>
        <p:txBody>
          <a:bodyPr wrap="square" rtlCol="0">
            <a:spAutoFit/>
          </a:bodyPr>
          <a:lstStyle/>
          <a:p>
            <a:r>
              <a:rPr lang="en-US" sz="1000" dirty="0">
                <a:latin typeface="Montserrat" panose="02000505000000020004" pitchFamily="2" charset="77"/>
                <a:cs typeface="Sarabun" pitchFamily="2" charset="-34"/>
              </a:rPr>
              <a:t>Silly Mid-Off</a:t>
            </a:r>
          </a:p>
        </p:txBody>
      </p:sp>
      <p:sp>
        <p:nvSpPr>
          <p:cNvPr id="24" name="TextBox 23">
            <a:extLst>
              <a:ext uri="{FF2B5EF4-FFF2-40B4-BE49-F238E27FC236}">
                <a16:creationId xmlns:a16="http://schemas.microsoft.com/office/drawing/2014/main" id="{938315D4-DD5E-F99B-8775-78820C0E2EFF}"/>
              </a:ext>
            </a:extLst>
          </p:cNvPr>
          <p:cNvSpPr txBox="1"/>
          <p:nvPr/>
        </p:nvSpPr>
        <p:spPr>
          <a:xfrm>
            <a:off x="5732815" y="4296008"/>
            <a:ext cx="1113698" cy="246221"/>
          </a:xfrm>
          <a:prstGeom prst="rect">
            <a:avLst/>
          </a:prstGeom>
          <a:noFill/>
          <a:ln>
            <a:noFill/>
          </a:ln>
        </p:spPr>
        <p:txBody>
          <a:bodyPr wrap="square" rtlCol="0">
            <a:spAutoFit/>
          </a:bodyPr>
          <a:lstStyle/>
          <a:p>
            <a:r>
              <a:rPr lang="en-US" sz="1000" dirty="0">
                <a:latin typeface="Montserrat" panose="02000505000000020004" pitchFamily="2" charset="77"/>
                <a:cs typeface="Sarabun" pitchFamily="2" charset="-34"/>
              </a:rPr>
              <a:t>Silly Mid-On</a:t>
            </a:r>
          </a:p>
        </p:txBody>
      </p:sp>
      <p:sp>
        <p:nvSpPr>
          <p:cNvPr id="25" name="TextBox 24">
            <a:extLst>
              <a:ext uri="{FF2B5EF4-FFF2-40B4-BE49-F238E27FC236}">
                <a16:creationId xmlns:a16="http://schemas.microsoft.com/office/drawing/2014/main" id="{9DD3648A-F2AB-9884-C5DE-963D4DDD7FE6}"/>
              </a:ext>
            </a:extLst>
          </p:cNvPr>
          <p:cNvSpPr txBox="1"/>
          <p:nvPr/>
        </p:nvSpPr>
        <p:spPr>
          <a:xfrm>
            <a:off x="8169368" y="3028970"/>
            <a:ext cx="1093114" cy="338554"/>
          </a:xfrm>
          <a:prstGeom prst="rect">
            <a:avLst/>
          </a:prstGeom>
          <a:noFill/>
          <a:ln>
            <a:noFill/>
          </a:ln>
        </p:spPr>
        <p:txBody>
          <a:bodyPr wrap="square" rtlCol="0">
            <a:spAutoFit/>
          </a:bodyPr>
          <a:lstStyle/>
          <a:p>
            <a:r>
              <a:rPr lang="en-US" sz="1600" dirty="0">
                <a:latin typeface="Montserrat" panose="02000505000000020004" pitchFamily="2" charset="77"/>
                <a:cs typeface="Sarabun" pitchFamily="2" charset="-34"/>
              </a:rPr>
              <a:t>Mid-Off</a:t>
            </a:r>
          </a:p>
        </p:txBody>
      </p:sp>
      <p:sp>
        <p:nvSpPr>
          <p:cNvPr id="26" name="TextBox 25">
            <a:extLst>
              <a:ext uri="{FF2B5EF4-FFF2-40B4-BE49-F238E27FC236}">
                <a16:creationId xmlns:a16="http://schemas.microsoft.com/office/drawing/2014/main" id="{69485EE5-C658-B2B3-1800-CB777DE8C985}"/>
              </a:ext>
            </a:extLst>
          </p:cNvPr>
          <p:cNvSpPr txBox="1"/>
          <p:nvPr/>
        </p:nvSpPr>
        <p:spPr>
          <a:xfrm>
            <a:off x="8003322" y="2250871"/>
            <a:ext cx="1191478" cy="246221"/>
          </a:xfrm>
          <a:prstGeom prst="rect">
            <a:avLst/>
          </a:prstGeom>
          <a:noFill/>
          <a:ln>
            <a:noFill/>
          </a:ln>
        </p:spPr>
        <p:txBody>
          <a:bodyPr wrap="square" rtlCol="0">
            <a:spAutoFit/>
          </a:bodyPr>
          <a:lstStyle/>
          <a:p>
            <a:r>
              <a:rPr lang="en-US" sz="1000" dirty="0">
                <a:latin typeface="Montserrat" panose="02000505000000020004" pitchFamily="2" charset="77"/>
                <a:cs typeface="Sarabun" pitchFamily="2" charset="-34"/>
              </a:rPr>
              <a:t>Long-Off</a:t>
            </a:r>
          </a:p>
        </p:txBody>
      </p:sp>
      <p:sp>
        <p:nvSpPr>
          <p:cNvPr id="27" name="TextBox 26">
            <a:extLst>
              <a:ext uri="{FF2B5EF4-FFF2-40B4-BE49-F238E27FC236}">
                <a16:creationId xmlns:a16="http://schemas.microsoft.com/office/drawing/2014/main" id="{4B66AC17-656E-A54D-3EA9-0AFBEB4406E7}"/>
              </a:ext>
            </a:extLst>
          </p:cNvPr>
          <p:cNvSpPr txBox="1"/>
          <p:nvPr/>
        </p:nvSpPr>
        <p:spPr>
          <a:xfrm>
            <a:off x="5645213" y="3043667"/>
            <a:ext cx="1330132" cy="338554"/>
          </a:xfrm>
          <a:prstGeom prst="rect">
            <a:avLst/>
          </a:prstGeom>
          <a:noFill/>
          <a:ln>
            <a:noFill/>
          </a:ln>
        </p:spPr>
        <p:txBody>
          <a:bodyPr wrap="square" rtlCol="0">
            <a:spAutoFit/>
          </a:bodyPr>
          <a:lstStyle/>
          <a:p>
            <a:r>
              <a:rPr lang="en-US" sz="1600" dirty="0">
                <a:latin typeface="Montserrat" panose="02000505000000020004" pitchFamily="2" charset="77"/>
                <a:cs typeface="Sarabun" pitchFamily="2" charset="-34"/>
              </a:rPr>
              <a:t>Mid-On</a:t>
            </a:r>
          </a:p>
        </p:txBody>
      </p:sp>
      <p:sp>
        <p:nvSpPr>
          <p:cNvPr id="28" name="TextBox 27">
            <a:extLst>
              <a:ext uri="{FF2B5EF4-FFF2-40B4-BE49-F238E27FC236}">
                <a16:creationId xmlns:a16="http://schemas.microsoft.com/office/drawing/2014/main" id="{89F4DF9A-CE30-DB63-C115-1B3CABF5B09C}"/>
              </a:ext>
            </a:extLst>
          </p:cNvPr>
          <p:cNvSpPr txBox="1"/>
          <p:nvPr/>
        </p:nvSpPr>
        <p:spPr>
          <a:xfrm>
            <a:off x="5794571" y="2252423"/>
            <a:ext cx="890322" cy="246221"/>
          </a:xfrm>
          <a:prstGeom prst="rect">
            <a:avLst/>
          </a:prstGeom>
          <a:noFill/>
          <a:ln>
            <a:noFill/>
          </a:ln>
        </p:spPr>
        <p:txBody>
          <a:bodyPr wrap="square" rtlCol="0">
            <a:spAutoFit/>
          </a:bodyPr>
          <a:lstStyle/>
          <a:p>
            <a:r>
              <a:rPr lang="en-US" sz="1000" dirty="0">
                <a:latin typeface="Montserrat" panose="02000505000000020004" pitchFamily="2" charset="77"/>
                <a:cs typeface="Sarabun" pitchFamily="2" charset="-34"/>
              </a:rPr>
              <a:t>Long-On</a:t>
            </a:r>
          </a:p>
        </p:txBody>
      </p:sp>
      <p:sp>
        <p:nvSpPr>
          <p:cNvPr id="3" name="TextBox 2">
            <a:extLst>
              <a:ext uri="{FF2B5EF4-FFF2-40B4-BE49-F238E27FC236}">
                <a16:creationId xmlns:a16="http://schemas.microsoft.com/office/drawing/2014/main" id="{74A198CD-1FCD-92DD-4E2D-F1388D8B5594}"/>
              </a:ext>
            </a:extLst>
          </p:cNvPr>
          <p:cNvSpPr txBox="1"/>
          <p:nvPr/>
        </p:nvSpPr>
        <p:spPr>
          <a:xfrm>
            <a:off x="5398605" y="5131705"/>
            <a:ext cx="4124404" cy="1477328"/>
          </a:xfrm>
          <a:prstGeom prst="rect">
            <a:avLst/>
          </a:prstGeom>
          <a:ln w="28575">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spcBef>
                <a:spcPts val="600"/>
              </a:spcBef>
            </a:pPr>
            <a:r>
              <a:rPr lang="en-GB" sz="1750" dirty="0">
                <a:solidFill>
                  <a:srgbClr val="4C4C4C"/>
                </a:solidFill>
                <a:effectLst/>
                <a:latin typeface="Sarabun" pitchFamily="2" charset="-34"/>
                <a:ea typeface="Calibri" panose="020F0502020204030204" pitchFamily="34" charset="0"/>
                <a:cs typeface="Sarabun" pitchFamily="2" charset="-34"/>
              </a:rPr>
              <a:t>This picture shows </a:t>
            </a:r>
            <a:r>
              <a:rPr lang="en-GB" sz="1750" dirty="0">
                <a:solidFill>
                  <a:srgbClr val="4C4C4C"/>
                </a:solidFill>
                <a:latin typeface="Sarabun" pitchFamily="2" charset="-34"/>
                <a:ea typeface="Calibri" panose="020F0502020204030204" pitchFamily="34" charset="0"/>
                <a:cs typeface="Sarabun" pitchFamily="2" charset="-34"/>
              </a:rPr>
              <a:t>the fielding positions for a right-handed batter. Remember t</a:t>
            </a:r>
            <a:r>
              <a:rPr lang="en-GB" sz="1750" dirty="0">
                <a:solidFill>
                  <a:srgbClr val="4C4C4C"/>
                </a:solidFill>
                <a:effectLst/>
                <a:latin typeface="Sarabun" pitchFamily="2" charset="-34"/>
                <a:ea typeface="Calibri" panose="020F0502020204030204" pitchFamily="34" charset="0"/>
                <a:cs typeface="Sarabun" pitchFamily="2" charset="-34"/>
              </a:rPr>
              <a:t>he on-side and off-side of the pitch swap depending on whether a batter is left or right-handed. </a:t>
            </a:r>
          </a:p>
        </p:txBody>
      </p:sp>
      <p:sp>
        <p:nvSpPr>
          <p:cNvPr id="6" name="TextBox 5">
            <a:extLst>
              <a:ext uri="{FF2B5EF4-FFF2-40B4-BE49-F238E27FC236}">
                <a16:creationId xmlns:a16="http://schemas.microsoft.com/office/drawing/2014/main" id="{ED52F15E-E65C-2C11-68EF-5453A24C34CE}"/>
              </a:ext>
            </a:extLst>
          </p:cNvPr>
          <p:cNvSpPr txBox="1"/>
          <p:nvPr/>
        </p:nvSpPr>
        <p:spPr>
          <a:xfrm>
            <a:off x="5971639" y="4747064"/>
            <a:ext cx="2890735" cy="338554"/>
          </a:xfrm>
          <a:prstGeom prst="rect">
            <a:avLst/>
          </a:prstGeom>
          <a:noFill/>
          <a:ln>
            <a:noFill/>
          </a:ln>
        </p:spPr>
        <p:txBody>
          <a:bodyPr wrap="square" rtlCol="0">
            <a:spAutoFit/>
          </a:bodyPr>
          <a:lstStyle/>
          <a:p>
            <a:pPr algn="ctr"/>
            <a:r>
              <a:rPr lang="en-US" sz="1600" dirty="0">
                <a:latin typeface="Montserrat" panose="02000505000000020004" pitchFamily="2" charset="77"/>
                <a:cs typeface="Sarabun" pitchFamily="2" charset="-34"/>
              </a:rPr>
              <a:t>Right-handed batter</a:t>
            </a:r>
          </a:p>
        </p:txBody>
      </p:sp>
      <p:pic>
        <p:nvPicPr>
          <p:cNvPr id="14" name="Graphic 13" descr="Man with solid fill">
            <a:extLst>
              <a:ext uri="{FF2B5EF4-FFF2-40B4-BE49-F238E27FC236}">
                <a16:creationId xmlns:a16="http://schemas.microsoft.com/office/drawing/2014/main" id="{33B42F01-90B8-B691-D283-8DB2F56DA1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28046" y="1938068"/>
            <a:ext cx="552466" cy="552466"/>
          </a:xfrm>
          <a:prstGeom prst="rect">
            <a:avLst/>
          </a:prstGeom>
        </p:spPr>
      </p:pic>
      <p:pic>
        <p:nvPicPr>
          <p:cNvPr id="29" name="Graphic 28" descr="Man with solid fill">
            <a:extLst>
              <a:ext uri="{FF2B5EF4-FFF2-40B4-BE49-F238E27FC236}">
                <a16:creationId xmlns:a16="http://schemas.microsoft.com/office/drawing/2014/main" id="{2A679041-ACEA-2401-E0D3-3C8951B12B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96593" y="1927582"/>
            <a:ext cx="552466" cy="552466"/>
          </a:xfrm>
          <a:prstGeom prst="rect">
            <a:avLst/>
          </a:prstGeom>
        </p:spPr>
      </p:pic>
      <p:pic>
        <p:nvPicPr>
          <p:cNvPr id="30" name="Graphic 29" descr="Man with solid fill">
            <a:extLst>
              <a:ext uri="{FF2B5EF4-FFF2-40B4-BE49-F238E27FC236}">
                <a16:creationId xmlns:a16="http://schemas.microsoft.com/office/drawing/2014/main" id="{2778BDDE-A833-CDA5-EB0F-8D4E7D6EF9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8517" y="2627570"/>
            <a:ext cx="552466" cy="552466"/>
          </a:xfrm>
          <a:prstGeom prst="rect">
            <a:avLst/>
          </a:prstGeom>
        </p:spPr>
      </p:pic>
      <p:pic>
        <p:nvPicPr>
          <p:cNvPr id="31" name="Graphic 30" descr="Man with solid fill">
            <a:extLst>
              <a:ext uri="{FF2B5EF4-FFF2-40B4-BE49-F238E27FC236}">
                <a16:creationId xmlns:a16="http://schemas.microsoft.com/office/drawing/2014/main" id="{1EBE5B0C-0C7E-87C1-47CF-9B7F2207AF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8658" y="2604633"/>
            <a:ext cx="552466" cy="552466"/>
          </a:xfrm>
          <a:prstGeom prst="rect">
            <a:avLst/>
          </a:prstGeom>
        </p:spPr>
      </p:pic>
      <p:pic>
        <p:nvPicPr>
          <p:cNvPr id="32" name="Graphic 31" descr="Man with solid fill">
            <a:extLst>
              <a:ext uri="{FF2B5EF4-FFF2-40B4-BE49-F238E27FC236}">
                <a16:creationId xmlns:a16="http://schemas.microsoft.com/office/drawing/2014/main" id="{BDB2F010-970D-812F-DB6B-F5C823BE35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9458" y="3993071"/>
            <a:ext cx="552466" cy="552466"/>
          </a:xfrm>
          <a:prstGeom prst="rect">
            <a:avLst/>
          </a:prstGeom>
        </p:spPr>
      </p:pic>
      <p:pic>
        <p:nvPicPr>
          <p:cNvPr id="33" name="Graphic 32" descr="Man with solid fill">
            <a:extLst>
              <a:ext uri="{FF2B5EF4-FFF2-40B4-BE49-F238E27FC236}">
                <a16:creationId xmlns:a16="http://schemas.microsoft.com/office/drawing/2014/main" id="{296DCEA8-122A-3736-2DB9-B7CAF5B9E4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5353" y="3993071"/>
            <a:ext cx="552466" cy="552466"/>
          </a:xfrm>
          <a:prstGeom prst="rect">
            <a:avLst/>
          </a:prstGeom>
        </p:spPr>
      </p:pic>
      <p:sp>
        <p:nvSpPr>
          <p:cNvPr id="34" name="Rectangle 33">
            <a:extLst>
              <a:ext uri="{FF2B5EF4-FFF2-40B4-BE49-F238E27FC236}">
                <a16:creationId xmlns:a16="http://schemas.microsoft.com/office/drawing/2014/main" id="{5B0DF29B-B2EB-BB42-A00A-FB1A021CB6B8}"/>
              </a:ext>
            </a:extLst>
          </p:cNvPr>
          <p:cNvSpPr/>
          <p:nvPr/>
        </p:nvSpPr>
        <p:spPr>
          <a:xfrm>
            <a:off x="249621" y="285652"/>
            <a:ext cx="9406758" cy="6358758"/>
          </a:xfrm>
          <a:prstGeom prst="rect">
            <a:avLst/>
          </a:prstGeom>
          <a:noFill/>
          <a:ln w="57150">
            <a:solidFill>
              <a:srgbClr val="A338A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6" name="Picture 35" descr="A set of black pictograms of people playing baseball&#10;&#10;Description automatically generated with low confidence">
            <a:extLst>
              <a:ext uri="{FF2B5EF4-FFF2-40B4-BE49-F238E27FC236}">
                <a16:creationId xmlns:a16="http://schemas.microsoft.com/office/drawing/2014/main" id="{03F56D72-D3DD-82FC-190A-3BE94EB3549A}"/>
              </a:ext>
            </a:extLst>
          </p:cNvPr>
          <p:cNvPicPr>
            <a:picLocks noChangeAspect="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blip>
          <a:srcRect l="43461" t="40071" r="43553" b="38497"/>
          <a:stretch/>
        </p:blipFill>
        <p:spPr>
          <a:xfrm flipH="1">
            <a:off x="7055356" y="4135049"/>
            <a:ext cx="611647" cy="629241"/>
          </a:xfrm>
          <a:prstGeom prst="rect">
            <a:avLst/>
          </a:prstGeom>
        </p:spPr>
      </p:pic>
      <p:cxnSp>
        <p:nvCxnSpPr>
          <p:cNvPr id="38" name="Straight Connector 37">
            <a:extLst>
              <a:ext uri="{FF2B5EF4-FFF2-40B4-BE49-F238E27FC236}">
                <a16:creationId xmlns:a16="http://schemas.microsoft.com/office/drawing/2014/main" id="{A915BFF8-515E-4AF0-D078-D862952C8182}"/>
              </a:ext>
            </a:extLst>
          </p:cNvPr>
          <p:cNvCxnSpPr/>
          <p:nvPr/>
        </p:nvCxnSpPr>
        <p:spPr>
          <a:xfrm>
            <a:off x="7213660" y="3320687"/>
            <a:ext cx="4199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63AE9E2-4C21-FB5C-FA5A-3763F9760265}"/>
              </a:ext>
            </a:extLst>
          </p:cNvPr>
          <p:cNvCxnSpPr/>
          <p:nvPr/>
        </p:nvCxnSpPr>
        <p:spPr>
          <a:xfrm>
            <a:off x="7192861" y="4445360"/>
            <a:ext cx="4199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A3DE0C4-C2E1-05AE-0FC6-7533CC1FB3BD}"/>
              </a:ext>
            </a:extLst>
          </p:cNvPr>
          <p:cNvSpPr txBox="1"/>
          <p:nvPr/>
        </p:nvSpPr>
        <p:spPr>
          <a:xfrm>
            <a:off x="5759605" y="1042339"/>
            <a:ext cx="1330132" cy="338554"/>
          </a:xfrm>
          <a:prstGeom prst="rect">
            <a:avLst/>
          </a:prstGeom>
          <a:noFill/>
          <a:ln>
            <a:noFill/>
          </a:ln>
        </p:spPr>
        <p:txBody>
          <a:bodyPr wrap="square" rtlCol="0">
            <a:spAutoFit/>
          </a:bodyPr>
          <a:lstStyle/>
          <a:p>
            <a:r>
              <a:rPr lang="en-US" sz="1600" b="1" dirty="0">
                <a:solidFill>
                  <a:srgbClr val="A338A6"/>
                </a:solidFill>
                <a:latin typeface="Montserrat" panose="02000505000000020004" pitchFamily="2" charset="77"/>
                <a:cs typeface="Sarabun" pitchFamily="2" charset="-34"/>
              </a:rPr>
              <a:t>On side</a:t>
            </a:r>
          </a:p>
        </p:txBody>
      </p:sp>
      <p:sp>
        <p:nvSpPr>
          <p:cNvPr id="41" name="TextBox 40">
            <a:extLst>
              <a:ext uri="{FF2B5EF4-FFF2-40B4-BE49-F238E27FC236}">
                <a16:creationId xmlns:a16="http://schemas.microsoft.com/office/drawing/2014/main" id="{7C4FE50D-6F64-7CDC-04CE-A31C8840C04B}"/>
              </a:ext>
            </a:extLst>
          </p:cNvPr>
          <p:cNvSpPr txBox="1"/>
          <p:nvPr/>
        </p:nvSpPr>
        <p:spPr>
          <a:xfrm>
            <a:off x="7882255" y="1046760"/>
            <a:ext cx="1330132" cy="338554"/>
          </a:xfrm>
          <a:prstGeom prst="rect">
            <a:avLst/>
          </a:prstGeom>
          <a:noFill/>
          <a:ln>
            <a:noFill/>
          </a:ln>
        </p:spPr>
        <p:txBody>
          <a:bodyPr wrap="square" rtlCol="0">
            <a:spAutoFit/>
          </a:bodyPr>
          <a:lstStyle/>
          <a:p>
            <a:r>
              <a:rPr lang="en-US" sz="1600" b="1" dirty="0">
                <a:solidFill>
                  <a:srgbClr val="A338A6"/>
                </a:solidFill>
                <a:latin typeface="Montserrat" panose="02000505000000020004" pitchFamily="2" charset="77"/>
                <a:cs typeface="Sarabun" pitchFamily="2" charset="-34"/>
              </a:rPr>
              <a:t>Off side</a:t>
            </a:r>
          </a:p>
        </p:txBody>
      </p:sp>
      <p:sp>
        <p:nvSpPr>
          <p:cNvPr id="42" name="TextBox 41">
            <a:extLst>
              <a:ext uri="{FF2B5EF4-FFF2-40B4-BE49-F238E27FC236}">
                <a16:creationId xmlns:a16="http://schemas.microsoft.com/office/drawing/2014/main" id="{D07B55ED-6DD1-D363-F675-A834D8E98F66}"/>
              </a:ext>
            </a:extLst>
          </p:cNvPr>
          <p:cNvSpPr txBox="1"/>
          <p:nvPr/>
        </p:nvSpPr>
        <p:spPr>
          <a:xfrm>
            <a:off x="731021" y="1025391"/>
            <a:ext cx="5073513" cy="646331"/>
          </a:xfrm>
          <a:prstGeom prst="rect">
            <a:avLst/>
          </a:prstGeom>
          <a:noFill/>
        </p:spPr>
        <p:txBody>
          <a:bodyPr wrap="square" rtlCol="0">
            <a:spAutoFit/>
          </a:bodyPr>
          <a:lstStyle/>
          <a:p>
            <a:r>
              <a:rPr lang="en-GB" dirty="0">
                <a:solidFill>
                  <a:srgbClr val="4C4C4C"/>
                </a:solidFill>
                <a:latin typeface="Sarabun" pitchFamily="2" charset="-34"/>
                <a:ea typeface="Calibri" panose="020F0502020204030204" pitchFamily="34" charset="0"/>
                <a:cs typeface="Sarabun" pitchFamily="2" charset="-34"/>
              </a:rPr>
              <a:t>There are 3 variations of the mid-off/mid-on position, each with slightly different roles.</a:t>
            </a:r>
            <a:endParaRPr lang="en-US" dirty="0"/>
          </a:p>
        </p:txBody>
      </p:sp>
      <p:sp>
        <p:nvSpPr>
          <p:cNvPr id="43" name="TextBox 42">
            <a:extLst>
              <a:ext uri="{FF2B5EF4-FFF2-40B4-BE49-F238E27FC236}">
                <a16:creationId xmlns:a16="http://schemas.microsoft.com/office/drawing/2014/main" id="{96D11DAD-2943-6539-FC7B-87D2576B6470}"/>
              </a:ext>
            </a:extLst>
          </p:cNvPr>
          <p:cNvSpPr txBox="1"/>
          <p:nvPr/>
        </p:nvSpPr>
        <p:spPr>
          <a:xfrm>
            <a:off x="364440" y="2160105"/>
            <a:ext cx="330989" cy="1107996"/>
          </a:xfrm>
          <a:prstGeom prst="rect">
            <a:avLst/>
          </a:prstGeom>
          <a:noFill/>
        </p:spPr>
        <p:txBody>
          <a:bodyPr wrap="square" rtlCol="0">
            <a:spAutoFit/>
          </a:bodyPr>
          <a:lstStyle/>
          <a:p>
            <a:r>
              <a:rPr lang="en-US" sz="6600" dirty="0">
                <a:solidFill>
                  <a:srgbClr val="549963"/>
                </a:solidFill>
                <a:latin typeface="Have Heart One" pitchFamily="2" charset="77"/>
              </a:rPr>
              <a:t>1</a:t>
            </a:r>
          </a:p>
        </p:txBody>
      </p:sp>
      <p:sp>
        <p:nvSpPr>
          <p:cNvPr id="44" name="TextBox 43">
            <a:extLst>
              <a:ext uri="{FF2B5EF4-FFF2-40B4-BE49-F238E27FC236}">
                <a16:creationId xmlns:a16="http://schemas.microsoft.com/office/drawing/2014/main" id="{469ADEC3-930F-2AFD-50BE-8E146AEEA7C5}"/>
              </a:ext>
            </a:extLst>
          </p:cNvPr>
          <p:cNvSpPr txBox="1"/>
          <p:nvPr/>
        </p:nvSpPr>
        <p:spPr>
          <a:xfrm>
            <a:off x="319636" y="3848259"/>
            <a:ext cx="330989" cy="1107996"/>
          </a:xfrm>
          <a:prstGeom prst="rect">
            <a:avLst/>
          </a:prstGeom>
          <a:noFill/>
        </p:spPr>
        <p:txBody>
          <a:bodyPr wrap="square" rtlCol="0">
            <a:spAutoFit/>
          </a:bodyPr>
          <a:lstStyle/>
          <a:p>
            <a:r>
              <a:rPr lang="en-US" sz="6600" dirty="0">
                <a:solidFill>
                  <a:srgbClr val="549963"/>
                </a:solidFill>
                <a:latin typeface="Have Heart One" pitchFamily="2" charset="77"/>
              </a:rPr>
              <a:t>2</a:t>
            </a:r>
          </a:p>
        </p:txBody>
      </p:sp>
      <p:sp>
        <p:nvSpPr>
          <p:cNvPr id="45" name="TextBox 44">
            <a:extLst>
              <a:ext uri="{FF2B5EF4-FFF2-40B4-BE49-F238E27FC236}">
                <a16:creationId xmlns:a16="http://schemas.microsoft.com/office/drawing/2014/main" id="{877C5A22-6B41-8A16-867C-431E6B3B4655}"/>
              </a:ext>
            </a:extLst>
          </p:cNvPr>
          <p:cNvSpPr txBox="1"/>
          <p:nvPr/>
        </p:nvSpPr>
        <p:spPr>
          <a:xfrm>
            <a:off x="319636" y="5343770"/>
            <a:ext cx="330989" cy="1107996"/>
          </a:xfrm>
          <a:prstGeom prst="rect">
            <a:avLst/>
          </a:prstGeom>
          <a:noFill/>
        </p:spPr>
        <p:txBody>
          <a:bodyPr wrap="square" rtlCol="0">
            <a:spAutoFit/>
          </a:bodyPr>
          <a:lstStyle/>
          <a:p>
            <a:r>
              <a:rPr lang="en-US" sz="6600" dirty="0">
                <a:solidFill>
                  <a:srgbClr val="549963"/>
                </a:solidFill>
                <a:latin typeface="Have Heart One" pitchFamily="2" charset="77"/>
              </a:rPr>
              <a:t>3</a:t>
            </a:r>
          </a:p>
        </p:txBody>
      </p:sp>
      <p:cxnSp>
        <p:nvCxnSpPr>
          <p:cNvPr id="48" name="Straight Connector 47">
            <a:extLst>
              <a:ext uri="{FF2B5EF4-FFF2-40B4-BE49-F238E27FC236}">
                <a16:creationId xmlns:a16="http://schemas.microsoft.com/office/drawing/2014/main" id="{8D579519-B61A-828F-FC58-0706AFE8BB18}"/>
              </a:ext>
            </a:extLst>
          </p:cNvPr>
          <p:cNvCxnSpPr>
            <a:cxnSpLocks/>
          </p:cNvCxnSpPr>
          <p:nvPr/>
        </p:nvCxnSpPr>
        <p:spPr>
          <a:xfrm>
            <a:off x="6684893" y="3028970"/>
            <a:ext cx="711330" cy="1416390"/>
          </a:xfrm>
          <a:prstGeom prst="line">
            <a:avLst/>
          </a:prstGeom>
          <a:ln w="28575">
            <a:solidFill>
              <a:srgbClr val="A338A6"/>
            </a:solidFill>
            <a:prstDash val="lg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EAFB25B-D053-040F-20DD-BC4EDA6F9E9A}"/>
              </a:ext>
            </a:extLst>
          </p:cNvPr>
          <p:cNvCxnSpPr>
            <a:cxnSpLocks/>
          </p:cNvCxnSpPr>
          <p:nvPr/>
        </p:nvCxnSpPr>
        <p:spPr>
          <a:xfrm flipH="1">
            <a:off x="7381507" y="3043667"/>
            <a:ext cx="711330" cy="1416390"/>
          </a:xfrm>
          <a:prstGeom prst="line">
            <a:avLst/>
          </a:prstGeom>
          <a:ln w="28575">
            <a:solidFill>
              <a:srgbClr val="A338A6"/>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4108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1200</TotalTime>
  <Words>461</Words>
  <Application>Microsoft Macintosh PowerPoint</Application>
  <PresentationFormat>A4 Paper (210x297 mm)</PresentationFormat>
  <Paragraphs>42</Paragraphs>
  <Slides>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Arial</vt:lpstr>
      <vt:lpstr>Calibri</vt:lpstr>
      <vt:lpstr>Calibri Light</vt:lpstr>
      <vt:lpstr>Have Heart One</vt:lpstr>
      <vt:lpstr>Montserrat</vt:lpstr>
      <vt:lpstr>Sarabun</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Miriam Telfer</dc:creator>
  <cp:lastModifiedBy>Miriam Telfer</cp:lastModifiedBy>
  <cp:revision>42</cp:revision>
  <dcterms:created xsi:type="dcterms:W3CDTF">2023-02-08T09:03:06Z</dcterms:created>
  <dcterms:modified xsi:type="dcterms:W3CDTF">2023-05-30T10:52:38Z</dcterms:modified>
</cp:coreProperties>
</file>