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4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580"/>
    <a:srgbClr val="4C4C4C"/>
    <a:srgbClr val="549963"/>
    <a:srgbClr val="A338A6"/>
    <a:srgbClr val="B8DE78"/>
    <a:srgbClr val="ED2E2E"/>
    <a:srgbClr val="ED9B1F"/>
    <a:srgbClr val="F84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01"/>
    <p:restoredTop sz="94741"/>
  </p:normalViewPr>
  <p:slideViewPr>
    <p:cSldViewPr snapToGrid="0">
      <p:cViewPr varScale="1">
        <p:scale>
          <a:sx n="107" d="100"/>
          <a:sy n="107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2E9E2-A416-5B43-B963-25ADD4E0D0D1}" type="datetimeFigureOut">
              <a:rPr lang="en-US" smtClean="0"/>
              <a:t>6/8/23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984B6-E95E-204A-9BE5-471FB857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9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8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0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6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7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0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0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6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2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5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3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5742-7E10-F040-B9A7-5E27F8FD730A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7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08EB84-F804-9431-B632-70EDA9D18FEA}"/>
              </a:ext>
            </a:extLst>
          </p:cNvPr>
          <p:cNvSpPr/>
          <p:nvPr/>
        </p:nvSpPr>
        <p:spPr>
          <a:xfrm>
            <a:off x="249621" y="285652"/>
            <a:ext cx="9406758" cy="6358758"/>
          </a:xfrm>
          <a:prstGeom prst="rect">
            <a:avLst/>
          </a:prstGeom>
          <a:ln w="57150">
            <a:solidFill>
              <a:srgbClr val="1C458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26833CE-D763-3D64-DADA-BBC9D7DFFA9B}"/>
              </a:ext>
            </a:extLst>
          </p:cNvPr>
          <p:cNvSpPr/>
          <p:nvPr/>
        </p:nvSpPr>
        <p:spPr>
          <a:xfrm>
            <a:off x="249621" y="285652"/>
            <a:ext cx="7386898" cy="562504"/>
          </a:xfrm>
          <a:custGeom>
            <a:avLst/>
            <a:gdLst>
              <a:gd name="connsiteX0" fmla="*/ 0 w 3460531"/>
              <a:gd name="connsiteY0" fmla="*/ 0 h 623045"/>
              <a:gd name="connsiteX1" fmla="*/ 3460531 w 3460531"/>
              <a:gd name="connsiteY1" fmla="*/ 0 h 623045"/>
              <a:gd name="connsiteX2" fmla="*/ 3460531 w 3460531"/>
              <a:gd name="connsiteY2" fmla="*/ 623045 h 623045"/>
              <a:gd name="connsiteX3" fmla="*/ 0 w 3460531"/>
              <a:gd name="connsiteY3" fmla="*/ 623045 h 623045"/>
              <a:gd name="connsiteX4" fmla="*/ 0 w 3460531"/>
              <a:gd name="connsiteY4" fmla="*/ 0 h 623045"/>
              <a:gd name="connsiteX0" fmla="*/ 0 w 3460531"/>
              <a:gd name="connsiteY0" fmla="*/ 0 h 623045"/>
              <a:gd name="connsiteX1" fmla="*/ 2546131 w 3460531"/>
              <a:gd name="connsiteY1" fmla="*/ 10510 h 623045"/>
              <a:gd name="connsiteX2" fmla="*/ 3460531 w 3460531"/>
              <a:gd name="connsiteY2" fmla="*/ 623045 h 623045"/>
              <a:gd name="connsiteX3" fmla="*/ 0 w 3460531"/>
              <a:gd name="connsiteY3" fmla="*/ 623045 h 623045"/>
              <a:gd name="connsiteX4" fmla="*/ 0 w 3460531"/>
              <a:gd name="connsiteY4" fmla="*/ 0 h 623045"/>
              <a:gd name="connsiteX0" fmla="*/ 0 w 3460531"/>
              <a:gd name="connsiteY0" fmla="*/ 10511 h 612535"/>
              <a:gd name="connsiteX1" fmla="*/ 2546131 w 3460531"/>
              <a:gd name="connsiteY1" fmla="*/ 0 h 612535"/>
              <a:gd name="connsiteX2" fmla="*/ 3460531 w 3460531"/>
              <a:gd name="connsiteY2" fmla="*/ 612535 h 612535"/>
              <a:gd name="connsiteX3" fmla="*/ 0 w 3460531"/>
              <a:gd name="connsiteY3" fmla="*/ 612535 h 612535"/>
              <a:gd name="connsiteX4" fmla="*/ 0 w 3460531"/>
              <a:gd name="connsiteY4" fmla="*/ 10511 h 612535"/>
              <a:gd name="connsiteX0" fmla="*/ 0 w 3460531"/>
              <a:gd name="connsiteY0" fmla="*/ 0 h 602024"/>
              <a:gd name="connsiteX1" fmla="*/ 2609193 w 3460531"/>
              <a:gd name="connsiteY1" fmla="*/ 10510 h 602024"/>
              <a:gd name="connsiteX2" fmla="*/ 3460531 w 3460531"/>
              <a:gd name="connsiteY2" fmla="*/ 602024 h 602024"/>
              <a:gd name="connsiteX3" fmla="*/ 0 w 3460531"/>
              <a:gd name="connsiteY3" fmla="*/ 602024 h 602024"/>
              <a:gd name="connsiteX4" fmla="*/ 0 w 3460531"/>
              <a:gd name="connsiteY4" fmla="*/ 0 h 602024"/>
              <a:gd name="connsiteX0" fmla="*/ 0 w 3460531"/>
              <a:gd name="connsiteY0" fmla="*/ 0 h 602024"/>
              <a:gd name="connsiteX1" fmla="*/ 2935014 w 3460531"/>
              <a:gd name="connsiteY1" fmla="*/ 10510 h 602024"/>
              <a:gd name="connsiteX2" fmla="*/ 3460531 w 3460531"/>
              <a:gd name="connsiteY2" fmla="*/ 602024 h 602024"/>
              <a:gd name="connsiteX3" fmla="*/ 0 w 3460531"/>
              <a:gd name="connsiteY3" fmla="*/ 602024 h 602024"/>
              <a:gd name="connsiteX4" fmla="*/ 0 w 3460531"/>
              <a:gd name="connsiteY4" fmla="*/ 0 h 602024"/>
              <a:gd name="connsiteX0" fmla="*/ 0 w 3460531"/>
              <a:gd name="connsiteY0" fmla="*/ 10511 h 612535"/>
              <a:gd name="connsiteX1" fmla="*/ 2956035 w 3460531"/>
              <a:gd name="connsiteY1" fmla="*/ 0 h 612535"/>
              <a:gd name="connsiteX2" fmla="*/ 3460531 w 3460531"/>
              <a:gd name="connsiteY2" fmla="*/ 612535 h 612535"/>
              <a:gd name="connsiteX3" fmla="*/ 0 w 3460531"/>
              <a:gd name="connsiteY3" fmla="*/ 612535 h 612535"/>
              <a:gd name="connsiteX4" fmla="*/ 0 w 3460531"/>
              <a:gd name="connsiteY4" fmla="*/ 10511 h 612535"/>
              <a:gd name="connsiteX0" fmla="*/ 0 w 3460531"/>
              <a:gd name="connsiteY0" fmla="*/ 1 h 602025"/>
              <a:gd name="connsiteX1" fmla="*/ 2966545 w 3460531"/>
              <a:gd name="connsiteY1" fmla="*/ 0 h 602025"/>
              <a:gd name="connsiteX2" fmla="*/ 3460531 w 3460531"/>
              <a:gd name="connsiteY2" fmla="*/ 602025 h 602025"/>
              <a:gd name="connsiteX3" fmla="*/ 0 w 3460531"/>
              <a:gd name="connsiteY3" fmla="*/ 602025 h 602025"/>
              <a:gd name="connsiteX4" fmla="*/ 0 w 3460531"/>
              <a:gd name="connsiteY4" fmla="*/ 1 h 602025"/>
              <a:gd name="connsiteX0" fmla="*/ 0 w 3354512"/>
              <a:gd name="connsiteY0" fmla="*/ 1 h 602025"/>
              <a:gd name="connsiteX1" fmla="*/ 2966545 w 3354512"/>
              <a:gd name="connsiteY1" fmla="*/ 0 h 602025"/>
              <a:gd name="connsiteX2" fmla="*/ 3354512 w 3354512"/>
              <a:gd name="connsiteY2" fmla="*/ 602025 h 602025"/>
              <a:gd name="connsiteX3" fmla="*/ 0 w 3354512"/>
              <a:gd name="connsiteY3" fmla="*/ 602025 h 602025"/>
              <a:gd name="connsiteX4" fmla="*/ 0 w 3354512"/>
              <a:gd name="connsiteY4" fmla="*/ 1 h 602025"/>
              <a:gd name="connsiteX0" fmla="*/ 0 w 3354512"/>
              <a:gd name="connsiteY0" fmla="*/ 0 h 602024"/>
              <a:gd name="connsiteX1" fmla="*/ 3185210 w 3354512"/>
              <a:gd name="connsiteY1" fmla="*/ 21019 h 602024"/>
              <a:gd name="connsiteX2" fmla="*/ 3354512 w 3354512"/>
              <a:gd name="connsiteY2" fmla="*/ 602024 h 602024"/>
              <a:gd name="connsiteX3" fmla="*/ 0 w 3354512"/>
              <a:gd name="connsiteY3" fmla="*/ 602024 h 602024"/>
              <a:gd name="connsiteX4" fmla="*/ 0 w 3354512"/>
              <a:gd name="connsiteY4" fmla="*/ 0 h 602024"/>
              <a:gd name="connsiteX0" fmla="*/ 0 w 3354512"/>
              <a:gd name="connsiteY0" fmla="*/ 10512 h 612536"/>
              <a:gd name="connsiteX1" fmla="*/ 3205089 w 3354512"/>
              <a:gd name="connsiteY1" fmla="*/ 0 h 612536"/>
              <a:gd name="connsiteX2" fmla="*/ 3354512 w 3354512"/>
              <a:gd name="connsiteY2" fmla="*/ 612536 h 612536"/>
              <a:gd name="connsiteX3" fmla="*/ 0 w 3354512"/>
              <a:gd name="connsiteY3" fmla="*/ 612536 h 612536"/>
              <a:gd name="connsiteX4" fmla="*/ 0 w 3354512"/>
              <a:gd name="connsiteY4" fmla="*/ 10512 h 612536"/>
              <a:gd name="connsiteX0" fmla="*/ 0 w 3354512"/>
              <a:gd name="connsiteY0" fmla="*/ 0 h 602024"/>
              <a:gd name="connsiteX1" fmla="*/ 3211715 w 3354512"/>
              <a:gd name="connsiteY1" fmla="*/ 31530 h 602024"/>
              <a:gd name="connsiteX2" fmla="*/ 3354512 w 3354512"/>
              <a:gd name="connsiteY2" fmla="*/ 602024 h 602024"/>
              <a:gd name="connsiteX3" fmla="*/ 0 w 3354512"/>
              <a:gd name="connsiteY3" fmla="*/ 602024 h 602024"/>
              <a:gd name="connsiteX4" fmla="*/ 0 w 3354512"/>
              <a:gd name="connsiteY4" fmla="*/ 0 h 602024"/>
              <a:gd name="connsiteX0" fmla="*/ 0 w 3354512"/>
              <a:gd name="connsiteY0" fmla="*/ 10511 h 612535"/>
              <a:gd name="connsiteX1" fmla="*/ 3251472 w 3354512"/>
              <a:gd name="connsiteY1" fmla="*/ 0 h 612535"/>
              <a:gd name="connsiteX2" fmla="*/ 3354512 w 3354512"/>
              <a:gd name="connsiteY2" fmla="*/ 612535 h 612535"/>
              <a:gd name="connsiteX3" fmla="*/ 0 w 3354512"/>
              <a:gd name="connsiteY3" fmla="*/ 612535 h 612535"/>
              <a:gd name="connsiteX4" fmla="*/ 0 w 3354512"/>
              <a:gd name="connsiteY4" fmla="*/ 10511 h 61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4512" h="612535">
                <a:moveTo>
                  <a:pt x="0" y="10511"/>
                </a:moveTo>
                <a:lnTo>
                  <a:pt x="3251472" y="0"/>
                </a:lnTo>
                <a:lnTo>
                  <a:pt x="3354512" y="612535"/>
                </a:lnTo>
                <a:lnTo>
                  <a:pt x="0" y="612535"/>
                </a:lnTo>
                <a:lnTo>
                  <a:pt x="0" y="10511"/>
                </a:lnTo>
                <a:close/>
              </a:path>
            </a:pathLst>
          </a:custGeom>
          <a:solidFill>
            <a:srgbClr val="1C4580"/>
          </a:solidFill>
          <a:ln>
            <a:solidFill>
              <a:srgbClr val="1C4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4D9E980B-6E4D-72D4-2A1A-ED706F1F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2793" y="244437"/>
            <a:ext cx="1103586" cy="7140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D48F88-788F-FF17-9B8D-23D498530B35}"/>
              </a:ext>
            </a:extLst>
          </p:cNvPr>
          <p:cNvSpPr txBox="1"/>
          <p:nvPr/>
        </p:nvSpPr>
        <p:spPr>
          <a:xfrm>
            <a:off x="475808" y="2537721"/>
            <a:ext cx="4274766" cy="3662541"/>
          </a:xfrm>
          <a:prstGeom prst="rect">
            <a:avLst/>
          </a:prstGeom>
          <a:noFill/>
          <a:ln w="28575">
            <a:solidFill>
              <a:srgbClr val="1C458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kern="100" dirty="0">
                <a:solidFill>
                  <a:srgbClr val="4C4C4C"/>
                </a:solidFill>
                <a:effectLst/>
                <a:latin typeface="Montserrat" panose="02000505000000020004" pitchFamily="2" charset="77"/>
                <a:ea typeface="Calibri" panose="020F0502020204030204" pitchFamily="34" charset="0"/>
                <a:cs typeface="Sarabun" pitchFamily="2" charset="-34"/>
              </a:rPr>
              <a:t>Teaching points</a:t>
            </a:r>
            <a:endParaRPr lang="en-GB" sz="2400" b="1" kern="100" dirty="0">
              <a:solidFill>
                <a:srgbClr val="4C4C4C"/>
              </a:solidFill>
              <a:latin typeface="Montserrat" panose="02000505000000020004" pitchFamily="2" charset="77"/>
              <a:ea typeface="Calibri" panose="020F0502020204030204" pitchFamily="34" charset="0"/>
              <a:cs typeface="Sarabun" pitchFamily="2" charset="-34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Keep back straight and head up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Keep shoulders low when accelerating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Drive elbows backwards and forwards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Lift knees high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Run on the balls of your feet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Push hard away from the ground</a:t>
            </a:r>
          </a:p>
          <a:p>
            <a:pPr algn="just"/>
            <a:r>
              <a:rPr lang="en-GB" sz="1800" kern="100" dirty="0">
                <a:solidFill>
                  <a:srgbClr val="4C4C4C"/>
                </a:solidFill>
                <a:effectLst/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1E0464-5DC3-7494-926E-66DE9022FE20}"/>
              </a:ext>
            </a:extLst>
          </p:cNvPr>
          <p:cNvSpPr txBox="1"/>
          <p:nvPr/>
        </p:nvSpPr>
        <p:spPr>
          <a:xfrm>
            <a:off x="375747" y="942055"/>
            <a:ext cx="4339040" cy="1477328"/>
          </a:xfrm>
          <a:prstGeom prst="rect">
            <a:avLst/>
          </a:prstGeo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b="1" dirty="0">
                <a:solidFill>
                  <a:srgbClr val="4C4C4C"/>
                </a:solidFill>
                <a:latin typeface="Montserrat" panose="02000505000000020004" pitchFamily="2" charset="77"/>
                <a:cs typeface="Sarabun" pitchFamily="2" charset="-34"/>
              </a:rPr>
              <a:t>Why? </a:t>
            </a:r>
            <a:r>
              <a:rPr lang="en-GB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Good a</a:t>
            </a:r>
            <a:r>
              <a:rPr lang="en-GB" sz="1800" dirty="0">
                <a:solidFill>
                  <a:srgbClr val="4C4C4C"/>
                </a:solidFill>
                <a:effectLst/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cceleration </a:t>
            </a:r>
            <a:r>
              <a:rPr lang="en-GB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helps a runner to get to top speed as quickly as possible.  Being able to accelerate quickly improves overall running time, helping an athlete to win races.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A986B-034A-645B-92FE-6A5DE87CFCB4}"/>
              </a:ext>
            </a:extLst>
          </p:cNvPr>
          <p:cNvSpPr txBox="1"/>
          <p:nvPr/>
        </p:nvSpPr>
        <p:spPr>
          <a:xfrm>
            <a:off x="375747" y="287819"/>
            <a:ext cx="7164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Montserrat" panose="02000505000000020004" pitchFamily="2" charset="77"/>
              </a:rPr>
              <a:t>Accelerating over short distance</a:t>
            </a:r>
          </a:p>
        </p:txBody>
      </p:sp>
      <p:pic>
        <p:nvPicPr>
          <p:cNvPr id="13" name="Picture 12" descr="A cartoon of a person running&#10;&#10;Description automatically generated">
            <a:extLst>
              <a:ext uri="{FF2B5EF4-FFF2-40B4-BE49-F238E27FC236}">
                <a16:creationId xmlns:a16="http://schemas.microsoft.com/office/drawing/2014/main" id="{6AEB93F0-3728-73E3-FD9E-89EA02F5A5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75" t="16956" r="37255" b="19785"/>
          <a:stretch/>
        </p:blipFill>
        <p:spPr>
          <a:xfrm>
            <a:off x="4449492" y="958522"/>
            <a:ext cx="5044973" cy="5411950"/>
          </a:xfrm>
          <a:prstGeom prst="rect">
            <a:avLst/>
          </a:prstGeom>
        </p:spPr>
      </p:pic>
      <p:pic>
        <p:nvPicPr>
          <p:cNvPr id="16" name="Graphic 15" descr="Badge 1 with solid fill">
            <a:extLst>
              <a:ext uri="{FF2B5EF4-FFF2-40B4-BE49-F238E27FC236}">
                <a16:creationId xmlns:a16="http://schemas.microsoft.com/office/drawing/2014/main" id="{B0BAEE02-8187-6051-A6BE-7DDBBD1E1C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82745" y="2720129"/>
            <a:ext cx="457200" cy="457200"/>
          </a:xfrm>
          <a:prstGeom prst="rect">
            <a:avLst/>
          </a:prstGeom>
        </p:spPr>
      </p:pic>
      <p:pic>
        <p:nvPicPr>
          <p:cNvPr id="18" name="Graphic 17" descr="Badge with solid fill">
            <a:extLst>
              <a:ext uri="{FF2B5EF4-FFF2-40B4-BE49-F238E27FC236}">
                <a16:creationId xmlns:a16="http://schemas.microsoft.com/office/drawing/2014/main" id="{975F9A4C-6315-0838-163D-1E31C9573E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01247" y="2720129"/>
            <a:ext cx="457200" cy="457200"/>
          </a:xfrm>
          <a:prstGeom prst="rect">
            <a:avLst/>
          </a:prstGeom>
        </p:spPr>
      </p:pic>
      <p:pic>
        <p:nvPicPr>
          <p:cNvPr id="20" name="Graphic 19" descr="Badge 3 with solid fill">
            <a:extLst>
              <a:ext uri="{FF2B5EF4-FFF2-40B4-BE49-F238E27FC236}">
                <a16:creationId xmlns:a16="http://schemas.microsoft.com/office/drawing/2014/main" id="{43AE4C2F-2D8B-AAEC-B65D-140B5A308E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25954" y="1793628"/>
            <a:ext cx="457200" cy="457200"/>
          </a:xfrm>
          <a:prstGeom prst="rect">
            <a:avLst/>
          </a:prstGeom>
        </p:spPr>
      </p:pic>
      <p:pic>
        <p:nvPicPr>
          <p:cNvPr id="22" name="Graphic 21" descr="Badge 4 with solid fill">
            <a:extLst>
              <a:ext uri="{FF2B5EF4-FFF2-40B4-BE49-F238E27FC236}">
                <a16:creationId xmlns:a16="http://schemas.microsoft.com/office/drawing/2014/main" id="{425403F6-B3CB-6933-8DFD-931D0E946B3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98237" y="4140391"/>
            <a:ext cx="457200" cy="457200"/>
          </a:xfrm>
          <a:prstGeom prst="rect">
            <a:avLst/>
          </a:prstGeom>
        </p:spPr>
      </p:pic>
      <p:pic>
        <p:nvPicPr>
          <p:cNvPr id="24" name="Graphic 23" descr="Badge 5 with solid fill">
            <a:extLst>
              <a:ext uri="{FF2B5EF4-FFF2-40B4-BE49-F238E27FC236}">
                <a16:creationId xmlns:a16="http://schemas.microsoft.com/office/drawing/2014/main" id="{C359BB80-86ED-B7D2-0C46-5642F8D0AD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763966" y="6162949"/>
            <a:ext cx="457200" cy="457200"/>
          </a:xfrm>
          <a:prstGeom prst="rect">
            <a:avLst/>
          </a:prstGeom>
        </p:spPr>
      </p:pic>
      <p:pic>
        <p:nvPicPr>
          <p:cNvPr id="26" name="Graphic 25" descr="Badge 6 with solid fill">
            <a:extLst>
              <a:ext uri="{FF2B5EF4-FFF2-40B4-BE49-F238E27FC236}">
                <a16:creationId xmlns:a16="http://schemas.microsoft.com/office/drawing/2014/main" id="{43319748-6314-5E13-D857-00EE57BFE1B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120650" y="5821641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83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1212</TotalTime>
  <Words>73</Words>
  <Application>Microsoft Macintosh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Sarabun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Telfer</dc:creator>
  <cp:lastModifiedBy>Jack Brixey</cp:lastModifiedBy>
  <cp:revision>46</cp:revision>
  <dcterms:created xsi:type="dcterms:W3CDTF">2023-02-08T09:03:06Z</dcterms:created>
  <dcterms:modified xsi:type="dcterms:W3CDTF">2023-06-08T10:31:45Z</dcterms:modified>
</cp:coreProperties>
</file>