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485E"/>
    <a:srgbClr val="ED9B1F"/>
    <a:srgbClr val="4C4C4C"/>
    <a:srgbClr val="549963"/>
    <a:srgbClr val="B8D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680"/>
    <p:restoredTop sz="94626"/>
  </p:normalViewPr>
  <p:slideViewPr>
    <p:cSldViewPr snapToGrid="0">
      <p:cViewPr>
        <p:scale>
          <a:sx n="130" d="100"/>
          <a:sy n="130" d="100"/>
        </p:scale>
        <p:origin x="576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2E9E2-A416-5B43-B963-25ADD4E0D0D1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984B6-E95E-204A-9BE5-471FB857D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69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984B6-E95E-204A-9BE5-471FB857D4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7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8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71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4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0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6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92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5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3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5742-7E10-F040-B9A7-5E27F8FD730A}" type="datetimeFigureOut">
              <a:rPr lang="en-US" smtClean="0"/>
              <a:t>6/27/23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449A9-F069-904E-9F9F-18D37AC9B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6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27ECC424-793A-D6E6-0AD4-30A56B55640F}"/>
              </a:ext>
            </a:extLst>
          </p:cNvPr>
          <p:cNvSpPr/>
          <p:nvPr/>
        </p:nvSpPr>
        <p:spPr>
          <a:xfrm>
            <a:off x="249621" y="285652"/>
            <a:ext cx="5163207" cy="530145"/>
          </a:xfrm>
          <a:custGeom>
            <a:avLst/>
            <a:gdLst>
              <a:gd name="connsiteX0" fmla="*/ 0 w 3460531"/>
              <a:gd name="connsiteY0" fmla="*/ 0 h 623045"/>
              <a:gd name="connsiteX1" fmla="*/ 3460531 w 3460531"/>
              <a:gd name="connsiteY1" fmla="*/ 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0 h 623045"/>
              <a:gd name="connsiteX1" fmla="*/ 2546131 w 3460531"/>
              <a:gd name="connsiteY1" fmla="*/ 1051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10511 h 612535"/>
              <a:gd name="connsiteX1" fmla="*/ 2546131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0 h 602024"/>
              <a:gd name="connsiteX1" fmla="*/ 2609193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0 h 602024"/>
              <a:gd name="connsiteX1" fmla="*/ 2935014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10511 h 612535"/>
              <a:gd name="connsiteX1" fmla="*/ 2956035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1 h 602025"/>
              <a:gd name="connsiteX1" fmla="*/ 2966545 w 3460531"/>
              <a:gd name="connsiteY1" fmla="*/ 0 h 602025"/>
              <a:gd name="connsiteX2" fmla="*/ 3460531 w 3460531"/>
              <a:gd name="connsiteY2" fmla="*/ 602025 h 602025"/>
              <a:gd name="connsiteX3" fmla="*/ 0 w 3460531"/>
              <a:gd name="connsiteY3" fmla="*/ 602025 h 602025"/>
              <a:gd name="connsiteX4" fmla="*/ 0 w 3460531"/>
              <a:gd name="connsiteY4" fmla="*/ 1 h 602025"/>
              <a:gd name="connsiteX0" fmla="*/ 0 w 3354512"/>
              <a:gd name="connsiteY0" fmla="*/ 1 h 602025"/>
              <a:gd name="connsiteX1" fmla="*/ 2966545 w 3354512"/>
              <a:gd name="connsiteY1" fmla="*/ 0 h 602025"/>
              <a:gd name="connsiteX2" fmla="*/ 3354512 w 3354512"/>
              <a:gd name="connsiteY2" fmla="*/ 602025 h 602025"/>
              <a:gd name="connsiteX3" fmla="*/ 0 w 3354512"/>
              <a:gd name="connsiteY3" fmla="*/ 602025 h 602025"/>
              <a:gd name="connsiteX4" fmla="*/ 0 w 3354512"/>
              <a:gd name="connsiteY4" fmla="*/ 1 h 602025"/>
              <a:gd name="connsiteX0" fmla="*/ 0 w 3354512"/>
              <a:gd name="connsiteY0" fmla="*/ 0 h 602024"/>
              <a:gd name="connsiteX1" fmla="*/ 3185210 w 3354512"/>
              <a:gd name="connsiteY1" fmla="*/ 21019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2 h 612536"/>
              <a:gd name="connsiteX1" fmla="*/ 3205089 w 3354512"/>
              <a:gd name="connsiteY1" fmla="*/ 0 h 612536"/>
              <a:gd name="connsiteX2" fmla="*/ 3354512 w 3354512"/>
              <a:gd name="connsiteY2" fmla="*/ 612536 h 612536"/>
              <a:gd name="connsiteX3" fmla="*/ 0 w 3354512"/>
              <a:gd name="connsiteY3" fmla="*/ 612536 h 612536"/>
              <a:gd name="connsiteX4" fmla="*/ 0 w 3354512"/>
              <a:gd name="connsiteY4" fmla="*/ 10512 h 612536"/>
              <a:gd name="connsiteX0" fmla="*/ 0 w 3354512"/>
              <a:gd name="connsiteY0" fmla="*/ 0 h 602024"/>
              <a:gd name="connsiteX1" fmla="*/ 3211715 w 3354512"/>
              <a:gd name="connsiteY1" fmla="*/ 31530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1 h 612535"/>
              <a:gd name="connsiteX1" fmla="*/ 3251472 w 3354512"/>
              <a:gd name="connsiteY1" fmla="*/ 0 h 612535"/>
              <a:gd name="connsiteX2" fmla="*/ 3354512 w 3354512"/>
              <a:gd name="connsiteY2" fmla="*/ 612535 h 612535"/>
              <a:gd name="connsiteX3" fmla="*/ 0 w 3354512"/>
              <a:gd name="connsiteY3" fmla="*/ 612535 h 612535"/>
              <a:gd name="connsiteX4" fmla="*/ 0 w 3354512"/>
              <a:gd name="connsiteY4" fmla="*/ 10511 h 61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512" h="612535">
                <a:moveTo>
                  <a:pt x="0" y="10511"/>
                </a:moveTo>
                <a:lnTo>
                  <a:pt x="3251472" y="0"/>
                </a:lnTo>
                <a:lnTo>
                  <a:pt x="3354512" y="612535"/>
                </a:lnTo>
                <a:lnTo>
                  <a:pt x="0" y="612535"/>
                </a:lnTo>
                <a:lnTo>
                  <a:pt x="0" y="10511"/>
                </a:lnTo>
                <a:close/>
              </a:path>
            </a:pathLst>
          </a:custGeom>
          <a:solidFill>
            <a:srgbClr val="549963"/>
          </a:solidFill>
          <a:ln>
            <a:solidFill>
              <a:srgbClr val="5499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AC14A3-30CD-D20C-00B0-EC8F990ED051}"/>
              </a:ext>
            </a:extLst>
          </p:cNvPr>
          <p:cNvSpPr txBox="1"/>
          <p:nvPr/>
        </p:nvSpPr>
        <p:spPr>
          <a:xfrm>
            <a:off x="375747" y="963280"/>
            <a:ext cx="8827618" cy="64633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What?  </a:t>
            </a: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Attacking fielding positions are when fielders are placed close to the bat. 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The positions include </a:t>
            </a:r>
            <a:r>
              <a:rPr lang="en-GB" b="1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slip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, </a:t>
            </a:r>
            <a:r>
              <a:rPr lang="en-GB" b="1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short leg 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and </a:t>
            </a:r>
            <a:r>
              <a:rPr lang="en-GB" b="1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silly point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. </a:t>
            </a:r>
            <a:endParaRPr lang="en-GB" sz="1800" dirty="0">
              <a:solidFill>
                <a:srgbClr val="4C4C4C"/>
              </a:solidFill>
              <a:effectLst/>
              <a:latin typeface="Sarabun" pitchFamily="2" charset="-34"/>
              <a:ea typeface="Calibri" panose="020F0502020204030204" pitchFamily="34" charset="0"/>
              <a:cs typeface="Sarabun" pitchFamily="2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A8E6A30-B344-E4F6-ACC4-B181D88542F0}"/>
              </a:ext>
            </a:extLst>
          </p:cNvPr>
          <p:cNvSpPr txBox="1"/>
          <p:nvPr/>
        </p:nvSpPr>
        <p:spPr>
          <a:xfrm>
            <a:off x="375747" y="287819"/>
            <a:ext cx="4931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ontserrat" panose="02000505000000020004" pitchFamily="2" charset="77"/>
              </a:rPr>
              <a:t>Attacking Field Positions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32CAF1F3-B9D0-8E68-5CF4-387DE669026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2793" y="244437"/>
            <a:ext cx="1103586" cy="7140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28C645-642F-4F03-0E31-63516B45654E}"/>
              </a:ext>
            </a:extLst>
          </p:cNvPr>
          <p:cNvSpPr txBox="1"/>
          <p:nvPr/>
        </p:nvSpPr>
        <p:spPr>
          <a:xfrm>
            <a:off x="429555" y="2074776"/>
            <a:ext cx="4662079" cy="4078039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Why?</a:t>
            </a:r>
            <a:endParaRPr lang="en-GB" dirty="0">
              <a:latin typeface="Sarabun" pitchFamily="2" charset="-34"/>
              <a:ea typeface="Calibri" panose="020F0502020204030204" pitchFamily="34" charset="0"/>
              <a:cs typeface="Sarabun" pitchFamily="2" charset="-34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Attacking fielders are there to catch any ball hit slightly in the air by a batter. The ball travels quickly, so the fielder needs </a:t>
            </a: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excellent</a:t>
            </a: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 reflexes to catch the ball.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dirty="0">
              <a:solidFill>
                <a:srgbClr val="4C4C4C"/>
              </a:solidFill>
              <a:effectLst/>
              <a:latin typeface="Sarabun" pitchFamily="2" charset="-34"/>
              <a:ea typeface="Calibri" panose="020F0502020204030204" pitchFamily="34" charset="0"/>
              <a:cs typeface="Sarabun" pitchFamily="2" charset="-34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Being so close does mean that the fielder does not have time to move to stop a ball that isn’t hit directly at them.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solidFill>
                <a:srgbClr val="4C4C4C"/>
              </a:solidFill>
              <a:latin typeface="Sarabun" pitchFamily="2" charset="-34"/>
              <a:ea typeface="Calibri" panose="020F0502020204030204" pitchFamily="34" charset="0"/>
              <a:cs typeface="Sarabun" pitchFamily="2" charset="-34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4C4C4C"/>
                </a:solidFill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Attacking fielding is risky</a:t>
            </a:r>
            <a:r>
              <a:rPr lang="en-GB" sz="1800" dirty="0">
                <a:solidFill>
                  <a:srgbClr val="4C4C4C"/>
                </a:solidFill>
                <a:effectLst/>
                <a:latin typeface="Sarabun" pitchFamily="2" charset="-34"/>
                <a:ea typeface="Calibri" panose="020F0502020204030204" pitchFamily="34" charset="0"/>
                <a:cs typeface="Sarabun" pitchFamily="2" charset="-34"/>
              </a:rPr>
              <a:t>, as the batter may be able to hit the ball on either side of the fielder, allowing them to score runs quickly.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D23C669-4BF7-F658-B7FE-0D9E92664C3E}"/>
              </a:ext>
            </a:extLst>
          </p:cNvPr>
          <p:cNvSpPr/>
          <p:nvPr/>
        </p:nvSpPr>
        <p:spPr>
          <a:xfrm>
            <a:off x="5837711" y="1794966"/>
            <a:ext cx="3420586" cy="3940937"/>
          </a:xfrm>
          <a:prstGeom prst="ellipse">
            <a:avLst/>
          </a:prstGeom>
          <a:solidFill>
            <a:srgbClr val="B8DE7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EC53C7-899C-BEE5-6B30-28AD3E922726}"/>
              </a:ext>
            </a:extLst>
          </p:cNvPr>
          <p:cNvSpPr/>
          <p:nvPr/>
        </p:nvSpPr>
        <p:spPr>
          <a:xfrm>
            <a:off x="7398241" y="2978758"/>
            <a:ext cx="303688" cy="15995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set of black pictograms of people playing baseball&#10;&#10;Description automatically generated with low confidence">
            <a:extLst>
              <a:ext uri="{FF2B5EF4-FFF2-40B4-BE49-F238E27FC236}">
                <a16:creationId xmlns:a16="http://schemas.microsoft.com/office/drawing/2014/main" id="{AF02A71A-8154-8213-18F1-D42B02F59EE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61" t="40071" r="43553" b="38497"/>
          <a:stretch/>
        </p:blipFill>
        <p:spPr>
          <a:xfrm flipH="1">
            <a:off x="7242181" y="3985838"/>
            <a:ext cx="611647" cy="629241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73D2632-4252-78F7-C8A2-D9CC40EFE823}"/>
              </a:ext>
            </a:extLst>
          </p:cNvPr>
          <p:cNvCxnSpPr/>
          <p:nvPr/>
        </p:nvCxnSpPr>
        <p:spPr>
          <a:xfrm>
            <a:off x="7338051" y="3178183"/>
            <a:ext cx="4199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979132-DA01-150E-00B1-059CCAA928AF}"/>
              </a:ext>
            </a:extLst>
          </p:cNvPr>
          <p:cNvCxnSpPr/>
          <p:nvPr/>
        </p:nvCxnSpPr>
        <p:spPr>
          <a:xfrm>
            <a:off x="7338050" y="4384599"/>
            <a:ext cx="4199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F9B8111-F66C-1E3C-30E6-C12071BF46C1}"/>
              </a:ext>
            </a:extLst>
          </p:cNvPr>
          <p:cNvSpPr txBox="1"/>
          <p:nvPr/>
        </p:nvSpPr>
        <p:spPr>
          <a:xfrm>
            <a:off x="6188333" y="5871964"/>
            <a:ext cx="289073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Right-handed batter</a:t>
            </a:r>
          </a:p>
        </p:txBody>
      </p:sp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40693C6B-26AE-3269-B9AF-1312E5E8BB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00669" y="4732050"/>
            <a:ext cx="435582" cy="43558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01A5ACD-3939-7114-D2D5-2E39BC068C78}"/>
              </a:ext>
            </a:extLst>
          </p:cNvPr>
          <p:cNvSpPr txBox="1"/>
          <p:nvPr/>
        </p:nvSpPr>
        <p:spPr>
          <a:xfrm>
            <a:off x="7484126" y="5199719"/>
            <a:ext cx="10686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Slip</a:t>
            </a:r>
          </a:p>
        </p:txBody>
      </p:sp>
      <p:pic>
        <p:nvPicPr>
          <p:cNvPr id="19" name="Graphic 18" descr="Man with solid fill">
            <a:extLst>
              <a:ext uri="{FF2B5EF4-FFF2-40B4-BE49-F238E27FC236}">
                <a16:creationId xmlns:a16="http://schemas.microsoft.com/office/drawing/2014/main" id="{64696D0E-CEAA-B087-2809-48AA16C016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78090" y="4016982"/>
            <a:ext cx="435582" cy="435582"/>
          </a:xfrm>
          <a:prstGeom prst="rect">
            <a:avLst/>
          </a:prstGeom>
        </p:spPr>
      </p:pic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2AD63644-CFCE-A0C8-3FB9-78A9678781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53828" y="4021556"/>
            <a:ext cx="435582" cy="435582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20367B8-E827-BA24-5279-BC1F3124B8D5}"/>
              </a:ext>
            </a:extLst>
          </p:cNvPr>
          <p:cNvSpPr txBox="1"/>
          <p:nvPr/>
        </p:nvSpPr>
        <p:spPr>
          <a:xfrm>
            <a:off x="5892644" y="4382555"/>
            <a:ext cx="15187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Short Leg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FBB05A-BC3A-941E-9A0A-2D454988946F}"/>
              </a:ext>
            </a:extLst>
          </p:cNvPr>
          <p:cNvSpPr txBox="1"/>
          <p:nvPr/>
        </p:nvSpPr>
        <p:spPr>
          <a:xfrm>
            <a:off x="7677763" y="4399468"/>
            <a:ext cx="152560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Silly Point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B07601-53DB-292F-FD9E-CD039BF47BA7}"/>
              </a:ext>
            </a:extLst>
          </p:cNvPr>
          <p:cNvSpPr/>
          <p:nvPr/>
        </p:nvSpPr>
        <p:spPr>
          <a:xfrm>
            <a:off x="249621" y="285652"/>
            <a:ext cx="9406758" cy="6286696"/>
          </a:xfrm>
          <a:prstGeom prst="rect">
            <a:avLst/>
          </a:prstGeom>
          <a:noFill/>
          <a:ln w="38100">
            <a:solidFill>
              <a:srgbClr val="54996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A yellow ball with black lines&#10;&#10;Description automatically generated with low confidence">
            <a:extLst>
              <a:ext uri="{FF2B5EF4-FFF2-40B4-BE49-F238E27FC236}">
                <a16:creationId xmlns:a16="http://schemas.microsoft.com/office/drawing/2014/main" id="{ABB21229-46E5-FF91-ED6B-8D10A74C5F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402" y="3599624"/>
            <a:ext cx="436383" cy="436383"/>
          </a:xfrm>
          <a:prstGeom prst="rect">
            <a:avLst/>
          </a:prstGeom>
        </p:spPr>
      </p:pic>
      <p:pic>
        <p:nvPicPr>
          <p:cNvPr id="21" name="Picture 20" descr="A yellow ball with black lines&#10;&#10;Description automatically generated with low confidence">
            <a:extLst>
              <a:ext uri="{FF2B5EF4-FFF2-40B4-BE49-F238E27FC236}">
                <a16:creationId xmlns:a16="http://schemas.microsoft.com/office/drawing/2014/main" id="{522B48A7-23D1-2075-4E54-94CF872F5F7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402" y="4876219"/>
            <a:ext cx="436383" cy="436383"/>
          </a:xfrm>
          <a:prstGeom prst="rect">
            <a:avLst/>
          </a:prstGeom>
        </p:spPr>
      </p:pic>
      <p:pic>
        <p:nvPicPr>
          <p:cNvPr id="22" name="Picture 21" descr="A yellow ball with black lines&#10;&#10;Description automatically generated with low confidence">
            <a:extLst>
              <a:ext uri="{FF2B5EF4-FFF2-40B4-BE49-F238E27FC236}">
                <a16:creationId xmlns:a16="http://schemas.microsoft.com/office/drawing/2014/main" id="{8678F594-A45C-12C3-F1C7-A0D4DC9FCE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2401" y="2074776"/>
            <a:ext cx="436383" cy="436383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F1679CA-5EB8-9CB0-250E-5FB22A0AC167}"/>
              </a:ext>
            </a:extLst>
          </p:cNvPr>
          <p:cNvSpPr txBox="1"/>
          <p:nvPr/>
        </p:nvSpPr>
        <p:spPr>
          <a:xfrm>
            <a:off x="5967686" y="1394856"/>
            <a:ext cx="14436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ontserrat" panose="02000505000000020004" pitchFamily="2" charset="77"/>
                <a:cs typeface="Sarabun" pitchFamily="2" charset="-34"/>
              </a:rPr>
              <a:t>On Side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1DD4C3-5596-7AB7-1EE2-11BFB8178E2D}"/>
              </a:ext>
            </a:extLst>
          </p:cNvPr>
          <p:cNvSpPr txBox="1"/>
          <p:nvPr/>
        </p:nvSpPr>
        <p:spPr>
          <a:xfrm>
            <a:off x="7595634" y="1394856"/>
            <a:ext cx="14436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ontserrat" panose="02000505000000020004" pitchFamily="2" charset="77"/>
                <a:cs typeface="Sarabun" pitchFamily="2" charset="-34"/>
              </a:rPr>
              <a:t>Off Side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BD29ED-29C7-BD28-8C4A-C23CA4FEB317}"/>
              </a:ext>
            </a:extLst>
          </p:cNvPr>
          <p:cNvCxnSpPr>
            <a:cxnSpLocks/>
          </p:cNvCxnSpPr>
          <p:nvPr/>
        </p:nvCxnSpPr>
        <p:spPr>
          <a:xfrm>
            <a:off x="7537098" y="1354970"/>
            <a:ext cx="0" cy="453975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7410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8E243EF2-03F5-DCD9-E6B0-B6CA05D35857}"/>
              </a:ext>
            </a:extLst>
          </p:cNvPr>
          <p:cNvSpPr/>
          <p:nvPr/>
        </p:nvSpPr>
        <p:spPr>
          <a:xfrm>
            <a:off x="4560125" y="1626918"/>
            <a:ext cx="4812489" cy="4556437"/>
          </a:xfrm>
          <a:prstGeom prst="ellipse">
            <a:avLst/>
          </a:prstGeom>
          <a:solidFill>
            <a:srgbClr val="B8DE78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9A67CF25-562F-EDB3-4DAF-E85FAE3A9C86}"/>
              </a:ext>
            </a:extLst>
          </p:cNvPr>
          <p:cNvSpPr/>
          <p:nvPr/>
        </p:nvSpPr>
        <p:spPr>
          <a:xfrm>
            <a:off x="249622" y="285652"/>
            <a:ext cx="3660226" cy="530145"/>
          </a:xfrm>
          <a:custGeom>
            <a:avLst/>
            <a:gdLst>
              <a:gd name="connsiteX0" fmla="*/ 0 w 3460531"/>
              <a:gd name="connsiteY0" fmla="*/ 0 h 623045"/>
              <a:gd name="connsiteX1" fmla="*/ 3460531 w 3460531"/>
              <a:gd name="connsiteY1" fmla="*/ 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0 h 623045"/>
              <a:gd name="connsiteX1" fmla="*/ 2546131 w 3460531"/>
              <a:gd name="connsiteY1" fmla="*/ 10510 h 623045"/>
              <a:gd name="connsiteX2" fmla="*/ 3460531 w 3460531"/>
              <a:gd name="connsiteY2" fmla="*/ 623045 h 623045"/>
              <a:gd name="connsiteX3" fmla="*/ 0 w 3460531"/>
              <a:gd name="connsiteY3" fmla="*/ 623045 h 623045"/>
              <a:gd name="connsiteX4" fmla="*/ 0 w 3460531"/>
              <a:gd name="connsiteY4" fmla="*/ 0 h 623045"/>
              <a:gd name="connsiteX0" fmla="*/ 0 w 3460531"/>
              <a:gd name="connsiteY0" fmla="*/ 10511 h 612535"/>
              <a:gd name="connsiteX1" fmla="*/ 2546131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0 h 602024"/>
              <a:gd name="connsiteX1" fmla="*/ 2609193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0 h 602024"/>
              <a:gd name="connsiteX1" fmla="*/ 2935014 w 3460531"/>
              <a:gd name="connsiteY1" fmla="*/ 10510 h 602024"/>
              <a:gd name="connsiteX2" fmla="*/ 3460531 w 3460531"/>
              <a:gd name="connsiteY2" fmla="*/ 602024 h 602024"/>
              <a:gd name="connsiteX3" fmla="*/ 0 w 3460531"/>
              <a:gd name="connsiteY3" fmla="*/ 602024 h 602024"/>
              <a:gd name="connsiteX4" fmla="*/ 0 w 3460531"/>
              <a:gd name="connsiteY4" fmla="*/ 0 h 602024"/>
              <a:gd name="connsiteX0" fmla="*/ 0 w 3460531"/>
              <a:gd name="connsiteY0" fmla="*/ 10511 h 612535"/>
              <a:gd name="connsiteX1" fmla="*/ 2956035 w 3460531"/>
              <a:gd name="connsiteY1" fmla="*/ 0 h 612535"/>
              <a:gd name="connsiteX2" fmla="*/ 3460531 w 3460531"/>
              <a:gd name="connsiteY2" fmla="*/ 612535 h 612535"/>
              <a:gd name="connsiteX3" fmla="*/ 0 w 3460531"/>
              <a:gd name="connsiteY3" fmla="*/ 612535 h 612535"/>
              <a:gd name="connsiteX4" fmla="*/ 0 w 3460531"/>
              <a:gd name="connsiteY4" fmla="*/ 10511 h 612535"/>
              <a:gd name="connsiteX0" fmla="*/ 0 w 3460531"/>
              <a:gd name="connsiteY0" fmla="*/ 1 h 602025"/>
              <a:gd name="connsiteX1" fmla="*/ 2966545 w 3460531"/>
              <a:gd name="connsiteY1" fmla="*/ 0 h 602025"/>
              <a:gd name="connsiteX2" fmla="*/ 3460531 w 3460531"/>
              <a:gd name="connsiteY2" fmla="*/ 602025 h 602025"/>
              <a:gd name="connsiteX3" fmla="*/ 0 w 3460531"/>
              <a:gd name="connsiteY3" fmla="*/ 602025 h 602025"/>
              <a:gd name="connsiteX4" fmla="*/ 0 w 3460531"/>
              <a:gd name="connsiteY4" fmla="*/ 1 h 602025"/>
              <a:gd name="connsiteX0" fmla="*/ 0 w 3354512"/>
              <a:gd name="connsiteY0" fmla="*/ 1 h 602025"/>
              <a:gd name="connsiteX1" fmla="*/ 2966545 w 3354512"/>
              <a:gd name="connsiteY1" fmla="*/ 0 h 602025"/>
              <a:gd name="connsiteX2" fmla="*/ 3354512 w 3354512"/>
              <a:gd name="connsiteY2" fmla="*/ 602025 h 602025"/>
              <a:gd name="connsiteX3" fmla="*/ 0 w 3354512"/>
              <a:gd name="connsiteY3" fmla="*/ 602025 h 602025"/>
              <a:gd name="connsiteX4" fmla="*/ 0 w 3354512"/>
              <a:gd name="connsiteY4" fmla="*/ 1 h 602025"/>
              <a:gd name="connsiteX0" fmla="*/ 0 w 3354512"/>
              <a:gd name="connsiteY0" fmla="*/ 0 h 602024"/>
              <a:gd name="connsiteX1" fmla="*/ 3185210 w 3354512"/>
              <a:gd name="connsiteY1" fmla="*/ 21019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2 h 612536"/>
              <a:gd name="connsiteX1" fmla="*/ 3205089 w 3354512"/>
              <a:gd name="connsiteY1" fmla="*/ 0 h 612536"/>
              <a:gd name="connsiteX2" fmla="*/ 3354512 w 3354512"/>
              <a:gd name="connsiteY2" fmla="*/ 612536 h 612536"/>
              <a:gd name="connsiteX3" fmla="*/ 0 w 3354512"/>
              <a:gd name="connsiteY3" fmla="*/ 612536 h 612536"/>
              <a:gd name="connsiteX4" fmla="*/ 0 w 3354512"/>
              <a:gd name="connsiteY4" fmla="*/ 10512 h 612536"/>
              <a:gd name="connsiteX0" fmla="*/ 0 w 3354512"/>
              <a:gd name="connsiteY0" fmla="*/ 0 h 602024"/>
              <a:gd name="connsiteX1" fmla="*/ 3211715 w 3354512"/>
              <a:gd name="connsiteY1" fmla="*/ 31530 h 602024"/>
              <a:gd name="connsiteX2" fmla="*/ 3354512 w 3354512"/>
              <a:gd name="connsiteY2" fmla="*/ 602024 h 602024"/>
              <a:gd name="connsiteX3" fmla="*/ 0 w 3354512"/>
              <a:gd name="connsiteY3" fmla="*/ 602024 h 602024"/>
              <a:gd name="connsiteX4" fmla="*/ 0 w 3354512"/>
              <a:gd name="connsiteY4" fmla="*/ 0 h 602024"/>
              <a:gd name="connsiteX0" fmla="*/ 0 w 3354512"/>
              <a:gd name="connsiteY0" fmla="*/ 10511 h 612535"/>
              <a:gd name="connsiteX1" fmla="*/ 3251472 w 3354512"/>
              <a:gd name="connsiteY1" fmla="*/ 0 h 612535"/>
              <a:gd name="connsiteX2" fmla="*/ 3354512 w 3354512"/>
              <a:gd name="connsiteY2" fmla="*/ 612535 h 612535"/>
              <a:gd name="connsiteX3" fmla="*/ 0 w 3354512"/>
              <a:gd name="connsiteY3" fmla="*/ 612535 h 612535"/>
              <a:gd name="connsiteX4" fmla="*/ 0 w 3354512"/>
              <a:gd name="connsiteY4" fmla="*/ 10511 h 61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4512" h="612535">
                <a:moveTo>
                  <a:pt x="0" y="10511"/>
                </a:moveTo>
                <a:lnTo>
                  <a:pt x="3251472" y="0"/>
                </a:lnTo>
                <a:lnTo>
                  <a:pt x="3354512" y="612535"/>
                </a:lnTo>
                <a:lnTo>
                  <a:pt x="0" y="612535"/>
                </a:lnTo>
                <a:lnTo>
                  <a:pt x="0" y="10511"/>
                </a:lnTo>
                <a:close/>
              </a:path>
            </a:pathLst>
          </a:custGeom>
          <a:solidFill>
            <a:srgbClr val="549963"/>
          </a:solidFill>
          <a:ln>
            <a:solidFill>
              <a:srgbClr val="5499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/>
                </a:solidFill>
                <a:latin typeface="Montserrat" panose="02000505000000020004" pitchFamily="2" charset="77"/>
              </a:rPr>
              <a:t>Ring Field</a:t>
            </a:r>
          </a:p>
        </p:txBody>
      </p: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DCE9F011-7145-4395-3DB2-780571557D8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2793" y="244437"/>
            <a:ext cx="1103586" cy="7140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ED7DF84-4EE5-CCCA-3569-4B3F4CB090E8}"/>
              </a:ext>
            </a:extLst>
          </p:cNvPr>
          <p:cNvSpPr/>
          <p:nvPr/>
        </p:nvSpPr>
        <p:spPr>
          <a:xfrm>
            <a:off x="249621" y="285652"/>
            <a:ext cx="9406758" cy="6286696"/>
          </a:xfrm>
          <a:prstGeom prst="rect">
            <a:avLst/>
          </a:prstGeom>
          <a:noFill/>
          <a:ln w="38100">
            <a:solidFill>
              <a:srgbClr val="54996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D8FFE3-2C45-0B4A-E4D4-C8B4E4A018C1}"/>
              </a:ext>
            </a:extLst>
          </p:cNvPr>
          <p:cNvSpPr txBox="1"/>
          <p:nvPr/>
        </p:nvSpPr>
        <p:spPr>
          <a:xfrm rot="20258442">
            <a:off x="2453045" y="89061"/>
            <a:ext cx="1731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8485E"/>
                </a:solidFill>
                <a:latin typeface="Have Heart One" pitchFamily="2" charset="77"/>
              </a:rPr>
              <a:t>Recap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F7C8F1-C16B-4626-607C-D66948198A21}"/>
              </a:ext>
            </a:extLst>
          </p:cNvPr>
          <p:cNvSpPr/>
          <p:nvPr/>
        </p:nvSpPr>
        <p:spPr>
          <a:xfrm>
            <a:off x="6814525" y="3105342"/>
            <a:ext cx="303688" cy="159958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raphic 8" descr="Man with solid fill">
            <a:extLst>
              <a:ext uri="{FF2B5EF4-FFF2-40B4-BE49-F238E27FC236}">
                <a16:creationId xmlns:a16="http://schemas.microsoft.com/office/drawing/2014/main" id="{FB30FC46-2ABA-F684-67C1-C693878EAB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2699" y="2455371"/>
            <a:ext cx="552466" cy="552466"/>
          </a:xfrm>
          <a:prstGeom prst="rect">
            <a:avLst/>
          </a:prstGeom>
        </p:spPr>
      </p:pic>
      <p:pic>
        <p:nvPicPr>
          <p:cNvPr id="10" name="Graphic 9" descr="Man with solid fill">
            <a:extLst>
              <a:ext uri="{FF2B5EF4-FFF2-40B4-BE49-F238E27FC236}">
                <a16:creationId xmlns:a16="http://schemas.microsoft.com/office/drawing/2014/main" id="{209423A8-0FE6-8979-A720-5E446807C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12742" y="2454551"/>
            <a:ext cx="552466" cy="552466"/>
          </a:xfrm>
          <a:prstGeom prst="rect">
            <a:avLst/>
          </a:prstGeom>
        </p:spPr>
      </p:pic>
      <p:pic>
        <p:nvPicPr>
          <p:cNvPr id="11" name="Graphic 10" descr="Man with solid fill">
            <a:extLst>
              <a:ext uri="{FF2B5EF4-FFF2-40B4-BE49-F238E27FC236}">
                <a16:creationId xmlns:a16="http://schemas.microsoft.com/office/drawing/2014/main" id="{48E1772B-2F06-A461-7F23-36C487FA2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5659" y="3308546"/>
            <a:ext cx="552466" cy="5524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5F4047-480C-3560-3F96-C7007D5D2B1A}"/>
              </a:ext>
            </a:extLst>
          </p:cNvPr>
          <p:cNvSpPr txBox="1"/>
          <p:nvPr/>
        </p:nvSpPr>
        <p:spPr>
          <a:xfrm>
            <a:off x="5507670" y="5061805"/>
            <a:ext cx="289073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Right-handed batter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6EC7F3-4AC1-EEA4-8DF5-3FCA1CC85296}"/>
              </a:ext>
            </a:extLst>
          </p:cNvPr>
          <p:cNvSpPr txBox="1"/>
          <p:nvPr/>
        </p:nvSpPr>
        <p:spPr>
          <a:xfrm>
            <a:off x="5836163" y="2166283"/>
            <a:ext cx="9783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Mid-On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4CEFD1-6E16-21A4-EB39-6C7A78B41489}"/>
              </a:ext>
            </a:extLst>
          </p:cNvPr>
          <p:cNvSpPr txBox="1"/>
          <p:nvPr/>
        </p:nvSpPr>
        <p:spPr>
          <a:xfrm>
            <a:off x="7128443" y="2165463"/>
            <a:ext cx="12086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Mid-Off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E727E5-0590-97E7-7521-AA5485A507C4}"/>
              </a:ext>
            </a:extLst>
          </p:cNvPr>
          <p:cNvSpPr txBox="1"/>
          <p:nvPr/>
        </p:nvSpPr>
        <p:spPr>
          <a:xfrm>
            <a:off x="4169374" y="3477366"/>
            <a:ext cx="18995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Mid-Wicket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1BBC5A-09F6-BE1C-6085-4CB0FFB33755}"/>
              </a:ext>
            </a:extLst>
          </p:cNvPr>
          <p:cNvSpPr txBox="1"/>
          <p:nvPr/>
        </p:nvSpPr>
        <p:spPr>
          <a:xfrm>
            <a:off x="7989565" y="3493576"/>
            <a:ext cx="97836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Montserrat" panose="02000505000000020004" pitchFamily="2" charset="77"/>
                <a:cs typeface="Sarabun" pitchFamily="2" charset="-34"/>
              </a:rPr>
              <a:t>Cover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C4B2D5-2899-F0D9-3239-E979F1F6452F}"/>
              </a:ext>
            </a:extLst>
          </p:cNvPr>
          <p:cNvSpPr txBox="1"/>
          <p:nvPr/>
        </p:nvSpPr>
        <p:spPr>
          <a:xfrm>
            <a:off x="498703" y="1091368"/>
            <a:ext cx="4908661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The fielding positions in the </a:t>
            </a:r>
          </a:p>
          <a:p>
            <a:r>
              <a:rPr lang="en-US" b="1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ring field </a:t>
            </a:r>
            <a:r>
              <a:rPr lang="en-US" dirty="0">
                <a:solidFill>
                  <a:srgbClr val="4C4C4C"/>
                </a:solidFill>
                <a:latin typeface="Montserrat" panose="02000505000000020004" pitchFamily="2" charset="77"/>
                <a:cs typeface="Sarabun" pitchFamily="2" charset="-34"/>
              </a:rPr>
              <a:t>are;</a:t>
            </a:r>
          </a:p>
          <a:p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 </a:t>
            </a:r>
          </a:p>
          <a:p>
            <a:pPr marL="342900" indent="-342900">
              <a:spcBef>
                <a:spcPts val="600"/>
              </a:spcBef>
              <a:buClr>
                <a:srgbClr val="549963"/>
              </a:buClr>
              <a:buFont typeface="+mj-lt"/>
              <a:buAutoNum type="arabicPeriod"/>
            </a:pP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Mid on	 	(on side)</a:t>
            </a:r>
          </a:p>
          <a:p>
            <a:pPr marL="342900" indent="-342900">
              <a:spcBef>
                <a:spcPts val="600"/>
              </a:spcBef>
              <a:buClr>
                <a:srgbClr val="549963"/>
              </a:buClr>
              <a:buFont typeface="+mj-lt"/>
              <a:buAutoNum type="arabicPeriod"/>
            </a:pP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Mid off	 	(off side)</a:t>
            </a:r>
          </a:p>
          <a:p>
            <a:pPr marL="342900" indent="-342900">
              <a:spcBef>
                <a:spcPts val="600"/>
              </a:spcBef>
              <a:buClr>
                <a:srgbClr val="549963"/>
              </a:buClr>
              <a:buFont typeface="+mj-lt"/>
              <a:buAutoNum type="arabicPeriod"/>
            </a:pP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Mid-wicket 	(on side)</a:t>
            </a:r>
          </a:p>
          <a:p>
            <a:pPr marL="342900" indent="-342900">
              <a:spcBef>
                <a:spcPts val="600"/>
              </a:spcBef>
              <a:buClr>
                <a:srgbClr val="549963"/>
              </a:buClr>
              <a:buFont typeface="+mj-lt"/>
              <a:buAutoNum type="arabicPeriod"/>
            </a:pP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Cover		 	(off side)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2B6278-E047-49F7-E7D2-3B679F018E59}"/>
              </a:ext>
            </a:extLst>
          </p:cNvPr>
          <p:cNvSpPr txBox="1"/>
          <p:nvPr/>
        </p:nvSpPr>
        <p:spPr>
          <a:xfrm>
            <a:off x="5370842" y="1148865"/>
            <a:ext cx="14436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ontserrat" panose="02000505000000020004" pitchFamily="2" charset="77"/>
                <a:cs typeface="Sarabun" pitchFamily="2" charset="-34"/>
              </a:rPr>
              <a:t>On Side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FC6BA7-CEA7-5085-D7EB-7C488A1B0997}"/>
              </a:ext>
            </a:extLst>
          </p:cNvPr>
          <p:cNvSpPr txBox="1"/>
          <p:nvPr/>
        </p:nvSpPr>
        <p:spPr>
          <a:xfrm>
            <a:off x="6998790" y="1148865"/>
            <a:ext cx="144368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Montserrat" panose="02000505000000020004" pitchFamily="2" charset="77"/>
                <a:cs typeface="Sarabun" pitchFamily="2" charset="-34"/>
              </a:rPr>
              <a:t>Off Side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0C7635C-4735-718A-12E5-3F3DF7A63B47}"/>
              </a:ext>
            </a:extLst>
          </p:cNvPr>
          <p:cNvSpPr txBox="1"/>
          <p:nvPr/>
        </p:nvSpPr>
        <p:spPr>
          <a:xfrm>
            <a:off x="481774" y="3728476"/>
            <a:ext cx="3445579" cy="2308324"/>
          </a:xfrm>
          <a:prstGeom prst="rect">
            <a:avLst/>
          </a:prstGeom>
          <a:noFill/>
          <a:ln w="28575">
            <a:solidFill>
              <a:srgbClr val="54996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These fielding positions swap depending on whether the batter is left or right-handed. So, for example, midwicket to a right-handed batter becomes cover for a left-handed batter because the </a:t>
            </a:r>
            <a:r>
              <a:rPr lang="en-US" b="1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on</a:t>
            </a: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 and </a:t>
            </a:r>
            <a:r>
              <a:rPr lang="en-US" b="1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off</a:t>
            </a:r>
            <a:r>
              <a:rPr lang="en-US" dirty="0">
                <a:solidFill>
                  <a:srgbClr val="4C4C4C"/>
                </a:solidFill>
                <a:latin typeface="Sarabun" pitchFamily="2" charset="-34"/>
                <a:cs typeface="Sarabun" pitchFamily="2" charset="-34"/>
              </a:rPr>
              <a:t> sides have swapped.</a:t>
            </a:r>
            <a:endParaRPr lang="en-US" sz="1800" dirty="0">
              <a:solidFill>
                <a:srgbClr val="4C4C4C"/>
              </a:solidFill>
              <a:latin typeface="Sarabun" pitchFamily="2" charset="-34"/>
              <a:cs typeface="Sarabun" pitchFamily="2" charset="-34"/>
            </a:endParaRPr>
          </a:p>
        </p:txBody>
      </p:sp>
      <p:pic>
        <p:nvPicPr>
          <p:cNvPr id="21" name="Picture 20" descr="A pink hand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F0781B1-BFE3-4DCC-ADD2-DB9E99B9B5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674" y="5099561"/>
            <a:ext cx="1874477" cy="1874477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4D9EBC98-B8B5-A92F-0B7C-98D6DD54F0F4}"/>
              </a:ext>
            </a:extLst>
          </p:cNvPr>
          <p:cNvSpPr/>
          <p:nvPr/>
        </p:nvSpPr>
        <p:spPr>
          <a:xfrm>
            <a:off x="5883734" y="2514893"/>
            <a:ext cx="2160000" cy="2160000"/>
          </a:xfrm>
          <a:prstGeom prst="ellipse">
            <a:avLst/>
          </a:prstGeom>
          <a:noFill/>
          <a:ln>
            <a:solidFill>
              <a:srgbClr val="F8485E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Man with solid fill">
            <a:extLst>
              <a:ext uri="{FF2B5EF4-FFF2-40B4-BE49-F238E27FC236}">
                <a16:creationId xmlns:a16="http://schemas.microsoft.com/office/drawing/2014/main" id="{E38130CF-59C9-09BB-3AC4-ED29150DE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174" y="3318660"/>
            <a:ext cx="552466" cy="552466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8C4B91F4-C553-7BCE-C76C-AB79676280BE}"/>
              </a:ext>
            </a:extLst>
          </p:cNvPr>
          <p:cNvCxnSpPr/>
          <p:nvPr/>
        </p:nvCxnSpPr>
        <p:spPr>
          <a:xfrm>
            <a:off x="6767290" y="4453006"/>
            <a:ext cx="4199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8442F63-7994-C931-150E-F69DA2F9E1E0}"/>
              </a:ext>
            </a:extLst>
          </p:cNvPr>
          <p:cNvCxnSpPr>
            <a:cxnSpLocks/>
          </p:cNvCxnSpPr>
          <p:nvPr/>
        </p:nvCxnSpPr>
        <p:spPr>
          <a:xfrm>
            <a:off x="6940254" y="1108979"/>
            <a:ext cx="25118" cy="5280098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1E67782-D09B-E274-74C7-8844B92EF082}"/>
              </a:ext>
            </a:extLst>
          </p:cNvPr>
          <p:cNvCxnSpPr/>
          <p:nvPr/>
        </p:nvCxnSpPr>
        <p:spPr>
          <a:xfrm>
            <a:off x="6767291" y="3332563"/>
            <a:ext cx="4199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set of black pictograms of people playing baseball&#10;&#10;Description automatically generated with low confidence">
            <a:extLst>
              <a:ext uri="{FF2B5EF4-FFF2-40B4-BE49-F238E27FC236}">
                <a16:creationId xmlns:a16="http://schemas.microsoft.com/office/drawing/2014/main" id="{82C1A786-01E0-7CA5-289C-0E539A64002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43461" t="40071" r="43553" b="38497"/>
          <a:stretch/>
        </p:blipFill>
        <p:spPr>
          <a:xfrm flipH="1">
            <a:off x="6609659" y="4111326"/>
            <a:ext cx="611647" cy="62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43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2624</TotalTime>
  <Words>225</Words>
  <Application>Microsoft Macintosh PowerPoint</Application>
  <PresentationFormat>A4 Paper (210x297 mm)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Have Heart One</vt:lpstr>
      <vt:lpstr>Montserrat</vt:lpstr>
      <vt:lpstr>Sarabun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Miriam Telfer</dc:creator>
  <cp:lastModifiedBy>Miriam Telfer</cp:lastModifiedBy>
  <cp:revision>46</cp:revision>
  <dcterms:created xsi:type="dcterms:W3CDTF">2023-02-08T09:03:06Z</dcterms:created>
  <dcterms:modified xsi:type="dcterms:W3CDTF">2023-06-27T14:32:40Z</dcterms:modified>
</cp:coreProperties>
</file>